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2"/>
  </p:notesMasterIdLst>
  <p:sldIdLst>
    <p:sldId id="531" r:id="rId5"/>
    <p:sldId id="532" r:id="rId6"/>
    <p:sldId id="260" r:id="rId7"/>
    <p:sldId id="259" r:id="rId8"/>
    <p:sldId id="263" r:id="rId9"/>
    <p:sldId id="282" r:id="rId10"/>
    <p:sldId id="456" r:id="rId11"/>
    <p:sldId id="268" r:id="rId12"/>
    <p:sldId id="288" r:id="rId13"/>
    <p:sldId id="558" r:id="rId14"/>
    <p:sldId id="538" r:id="rId15"/>
    <p:sldId id="559" r:id="rId16"/>
    <p:sldId id="267" r:id="rId17"/>
    <p:sldId id="561" r:id="rId18"/>
    <p:sldId id="562" r:id="rId19"/>
    <p:sldId id="563" r:id="rId20"/>
    <p:sldId id="564" r:id="rId21"/>
    <p:sldId id="565" r:id="rId22"/>
    <p:sldId id="566" r:id="rId23"/>
    <p:sldId id="567" r:id="rId24"/>
    <p:sldId id="568" r:id="rId25"/>
    <p:sldId id="569" r:id="rId26"/>
    <p:sldId id="570" r:id="rId27"/>
    <p:sldId id="571" r:id="rId28"/>
    <p:sldId id="572" r:id="rId29"/>
    <p:sldId id="573" r:id="rId30"/>
    <p:sldId id="574" r:id="rId31"/>
    <p:sldId id="575" r:id="rId32"/>
    <p:sldId id="576" r:id="rId33"/>
    <p:sldId id="577" r:id="rId34"/>
    <p:sldId id="578" r:id="rId35"/>
    <p:sldId id="579" r:id="rId36"/>
    <p:sldId id="580" r:id="rId37"/>
    <p:sldId id="581" r:id="rId38"/>
    <p:sldId id="582" r:id="rId39"/>
    <p:sldId id="325" r:id="rId40"/>
    <p:sldId id="326" r:id="rId4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AFB"/>
    <a:srgbClr val="E7EBED"/>
    <a:srgbClr val="7D7E7F"/>
    <a:srgbClr val="A12B2A"/>
    <a:srgbClr val="B7C7D3"/>
    <a:srgbClr val="5B7E96"/>
    <a:srgbClr val="003764"/>
    <a:srgbClr val="24272A"/>
    <a:srgbClr val="6AA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3943" autoAdjust="0"/>
  </p:normalViewPr>
  <p:slideViewPr>
    <p:cSldViewPr>
      <p:cViewPr varScale="1">
        <p:scale>
          <a:sx n="104" d="100"/>
          <a:sy n="104" d="100"/>
        </p:scale>
        <p:origin x="82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A4B4BE"/>
              </a:solidFill>
              <a:ln w="19050">
                <a:noFill/>
              </a:ln>
              <a:effectLst/>
            </c:spPr>
            <c:extLst>
              <c:ext xmlns:c16="http://schemas.microsoft.com/office/drawing/2014/chart" uri="{C3380CC4-5D6E-409C-BE32-E72D297353CC}">
                <c16:uniqueId val="{00000001-AB3D-470E-A72B-48BCD6A984E7}"/>
              </c:ext>
            </c:extLst>
          </c:dPt>
          <c:dPt>
            <c:idx val="1"/>
            <c:bubble3D val="0"/>
            <c:spPr>
              <a:solidFill>
                <a:srgbClr val="53585A"/>
              </a:solidFill>
              <a:ln w="19050">
                <a:noFill/>
              </a:ln>
              <a:effectLst/>
            </c:spPr>
            <c:extLst>
              <c:ext xmlns:c16="http://schemas.microsoft.com/office/drawing/2014/chart" uri="{C3380CC4-5D6E-409C-BE32-E72D297353CC}">
                <c16:uniqueId val="{00000003-AB3D-470E-A72B-48BCD6A984E7}"/>
              </c:ext>
            </c:extLst>
          </c:dPt>
          <c:dPt>
            <c:idx val="2"/>
            <c:bubble3D val="0"/>
            <c:spPr>
              <a:solidFill>
                <a:srgbClr val="5B7E96"/>
              </a:solidFill>
              <a:ln w="19050">
                <a:noFill/>
              </a:ln>
              <a:effectLst/>
            </c:spPr>
            <c:extLst>
              <c:ext xmlns:c16="http://schemas.microsoft.com/office/drawing/2014/chart" uri="{C3380CC4-5D6E-409C-BE32-E72D297353CC}">
                <c16:uniqueId val="{00000005-AB3D-470E-A72B-48BCD6A984E7}"/>
              </c:ext>
            </c:extLst>
          </c:dPt>
          <c:dPt>
            <c:idx val="3"/>
            <c:bubble3D val="0"/>
            <c:spPr>
              <a:solidFill>
                <a:srgbClr val="003764"/>
              </a:solidFill>
              <a:ln w="19050">
                <a:noFill/>
              </a:ln>
              <a:effectLst/>
            </c:spPr>
            <c:extLst>
              <c:ext xmlns:c16="http://schemas.microsoft.com/office/drawing/2014/chart" uri="{C3380CC4-5D6E-409C-BE32-E72D297353CC}">
                <c16:uniqueId val="{00000007-AB3D-470E-A72B-48BCD6A984E7}"/>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B3D-470E-A72B-48BCD6A984E7}"/>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B3D-470E-A72B-48BCD6A984E7}"/>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AB3D-470E-A72B-48BCD6A984E7}"/>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AB3D-470E-A72B-48BCD6A984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c:formatCode>
                <c:ptCount val="4"/>
                <c:pt idx="0">
                  <c:v>0.03</c:v>
                </c:pt>
                <c:pt idx="1">
                  <c:v>7.0000000000000007E-2</c:v>
                </c:pt>
                <c:pt idx="2">
                  <c:v>0.17</c:v>
                </c:pt>
                <c:pt idx="3">
                  <c:v>0.73</c:v>
                </c:pt>
              </c:numCache>
            </c:numRef>
          </c:val>
          <c:extLst>
            <c:ext xmlns:c16="http://schemas.microsoft.com/office/drawing/2014/chart" uri="{C3380CC4-5D6E-409C-BE32-E72D297353CC}">
              <c16:uniqueId val="{00000008-AB3D-470E-A72B-48BCD6A984E7}"/>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B3048"/>
            </a:solidFill>
            <a:ln>
              <a:noFill/>
            </a:ln>
            <a:effectLst/>
          </c:spPr>
          <c:invertIfNegative val="0"/>
          <c:dPt>
            <c:idx val="0"/>
            <c:invertIfNegative val="0"/>
            <c:bubble3D val="0"/>
            <c:spPr>
              <a:solidFill>
                <a:srgbClr val="A4B5BE"/>
              </a:solidFill>
              <a:ln>
                <a:noFill/>
              </a:ln>
              <a:effectLst/>
            </c:spPr>
            <c:extLst>
              <c:ext xmlns:c16="http://schemas.microsoft.com/office/drawing/2014/chart" uri="{C3380CC4-5D6E-409C-BE32-E72D297353CC}">
                <c16:uniqueId val="{00000001-1469-496B-BB6B-09365E90C1F1}"/>
              </c:ext>
            </c:extLst>
          </c:dPt>
          <c:dPt>
            <c:idx val="1"/>
            <c:invertIfNegative val="0"/>
            <c:bubble3D val="0"/>
            <c:spPr>
              <a:solidFill>
                <a:srgbClr val="A4B5BE"/>
              </a:solidFill>
              <a:ln>
                <a:noFill/>
              </a:ln>
              <a:effectLst/>
            </c:spPr>
            <c:extLst>
              <c:ext xmlns:c16="http://schemas.microsoft.com/office/drawing/2014/chart" uri="{C3380CC4-5D6E-409C-BE32-E72D297353CC}">
                <c16:uniqueId val="{00000003-1469-496B-BB6B-09365E90C1F1}"/>
              </c:ext>
            </c:extLst>
          </c:dPt>
          <c:dPt>
            <c:idx val="2"/>
            <c:invertIfNegative val="0"/>
            <c:bubble3D val="0"/>
            <c:spPr>
              <a:solidFill>
                <a:srgbClr val="A4B5BE"/>
              </a:solidFill>
              <a:ln>
                <a:noFill/>
              </a:ln>
              <a:effectLst/>
            </c:spPr>
            <c:extLst>
              <c:ext xmlns:c16="http://schemas.microsoft.com/office/drawing/2014/chart" uri="{C3380CC4-5D6E-409C-BE32-E72D297353CC}">
                <c16:uniqueId val="{00000005-1469-496B-BB6B-09365E90C1F1}"/>
              </c:ext>
            </c:extLst>
          </c:dPt>
          <c:dPt>
            <c:idx val="3"/>
            <c:invertIfNegative val="0"/>
            <c:bubble3D val="0"/>
            <c:spPr>
              <a:solidFill>
                <a:srgbClr val="A4B5BE"/>
              </a:solidFill>
              <a:ln>
                <a:noFill/>
              </a:ln>
              <a:effectLst/>
            </c:spPr>
            <c:extLst>
              <c:ext xmlns:c16="http://schemas.microsoft.com/office/drawing/2014/chart" uri="{C3380CC4-5D6E-409C-BE32-E72D297353CC}">
                <c16:uniqueId val="{00000007-1469-496B-BB6B-09365E90C1F1}"/>
              </c:ext>
            </c:extLst>
          </c:dPt>
          <c:dPt>
            <c:idx val="4"/>
            <c:invertIfNegative val="0"/>
            <c:bubble3D val="0"/>
            <c:spPr>
              <a:solidFill>
                <a:srgbClr val="5C7E96"/>
              </a:solidFill>
              <a:ln>
                <a:noFill/>
              </a:ln>
              <a:effectLst/>
            </c:spPr>
            <c:extLst>
              <c:ext xmlns:c16="http://schemas.microsoft.com/office/drawing/2014/chart" uri="{C3380CC4-5D6E-409C-BE32-E72D297353CC}">
                <c16:uniqueId val="{00000009-1469-496B-BB6B-09365E90C1F1}"/>
              </c:ext>
            </c:extLst>
          </c:dPt>
          <c:dPt>
            <c:idx val="5"/>
            <c:invertIfNegative val="0"/>
            <c:bubble3D val="0"/>
            <c:spPr>
              <a:solidFill>
                <a:srgbClr val="003764"/>
              </a:solidFill>
              <a:ln>
                <a:noFill/>
              </a:ln>
              <a:effectLst/>
            </c:spPr>
            <c:extLst>
              <c:ext xmlns:c16="http://schemas.microsoft.com/office/drawing/2014/chart" uri="{C3380CC4-5D6E-409C-BE32-E72D297353CC}">
                <c16:uniqueId val="{0000000B-1469-496B-BB6B-09365E90C1F1}"/>
              </c:ext>
            </c:extLst>
          </c:dPt>
          <c:dPt>
            <c:idx val="6"/>
            <c:invertIfNegative val="0"/>
            <c:bubble3D val="0"/>
            <c:spPr>
              <a:solidFill>
                <a:srgbClr val="003764"/>
              </a:solidFill>
              <a:ln>
                <a:noFill/>
              </a:ln>
              <a:effectLst/>
            </c:spPr>
            <c:extLst>
              <c:ext xmlns:c16="http://schemas.microsoft.com/office/drawing/2014/chart" uri="{C3380CC4-5D6E-409C-BE32-E72D297353CC}">
                <c16:uniqueId val="{0000000D-1469-496B-BB6B-09365E90C1F1}"/>
              </c:ext>
            </c:extLst>
          </c:dPt>
          <c:dPt>
            <c:idx val="7"/>
            <c:invertIfNegative val="0"/>
            <c:bubble3D val="0"/>
            <c:spPr>
              <a:solidFill>
                <a:srgbClr val="003764"/>
              </a:solidFill>
              <a:ln>
                <a:noFill/>
              </a:ln>
              <a:effectLst/>
            </c:spPr>
            <c:extLst>
              <c:ext xmlns:c16="http://schemas.microsoft.com/office/drawing/2014/chart" uri="{C3380CC4-5D6E-409C-BE32-E72D297353CC}">
                <c16:uniqueId val="{0000000F-1469-496B-BB6B-09365E90C1F1}"/>
              </c:ext>
            </c:extLst>
          </c:dPt>
          <c:dPt>
            <c:idx val="8"/>
            <c:invertIfNegative val="0"/>
            <c:bubble3D val="0"/>
            <c:spPr>
              <a:solidFill>
                <a:srgbClr val="003764"/>
              </a:solidFill>
              <a:ln>
                <a:noFill/>
              </a:ln>
              <a:effectLst/>
            </c:spPr>
            <c:extLst>
              <c:ext xmlns:c16="http://schemas.microsoft.com/office/drawing/2014/chart" uri="{C3380CC4-5D6E-409C-BE32-E72D297353CC}">
                <c16:uniqueId val="{00000011-1469-496B-BB6B-09365E90C1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Sheet1!$B$2:$B$10</c:f>
              <c:numCache>
                <c:formatCode>_("$"* #,##0.00_);_("$"* \(#,##0.00\);_("$"* "-"??_);_(@_)</c:formatCode>
                <c:ptCount val="9"/>
                <c:pt idx="0">
                  <c:v>750</c:v>
                </c:pt>
                <c:pt idx="1">
                  <c:v>800</c:v>
                </c:pt>
                <c:pt idx="2">
                  <c:v>866</c:v>
                </c:pt>
                <c:pt idx="3">
                  <c:v>933</c:v>
                </c:pt>
                <c:pt idx="4">
                  <c:v>1000</c:v>
                </c:pt>
                <c:pt idx="5">
                  <c:v>1080</c:v>
                </c:pt>
                <c:pt idx="6">
                  <c:v>1160</c:v>
                </c:pt>
                <c:pt idx="7">
                  <c:v>1240</c:v>
                </c:pt>
                <c:pt idx="8">
                  <c:v>1320</c:v>
                </c:pt>
              </c:numCache>
            </c:numRef>
          </c:val>
          <c:extLst>
            <c:ext xmlns:c16="http://schemas.microsoft.com/office/drawing/2014/chart" uri="{C3380CC4-5D6E-409C-BE32-E72D297353CC}">
              <c16:uniqueId val="{00000012-1469-496B-BB6B-09365E90C1F1}"/>
            </c:ext>
          </c:extLst>
        </c:ser>
        <c:dLbls>
          <c:dLblPos val="outEnd"/>
          <c:showLegendKey val="0"/>
          <c:showVal val="1"/>
          <c:showCatName val="0"/>
          <c:showSerName val="0"/>
          <c:showPercent val="0"/>
          <c:showBubbleSize val="0"/>
        </c:dLbls>
        <c:gapWidth val="54"/>
        <c:overlap val="-27"/>
        <c:axId val="415345624"/>
        <c:axId val="415343328"/>
      </c:barChart>
      <c:catAx>
        <c:axId val="415345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415343328"/>
        <c:crosses val="autoZero"/>
        <c:auto val="1"/>
        <c:lblAlgn val="ctr"/>
        <c:lblOffset val="100"/>
        <c:noMultiLvlLbl val="0"/>
      </c:catAx>
      <c:valAx>
        <c:axId val="415343328"/>
        <c:scaling>
          <c:orientation val="minMax"/>
        </c:scaling>
        <c:delete val="1"/>
        <c:axPos val="l"/>
        <c:majorGridlines>
          <c:spPr>
            <a:ln w="9525" cap="flat" cmpd="sng" algn="ctr">
              <a:noFill/>
              <a:round/>
            </a:ln>
            <a:effectLst/>
          </c:spPr>
        </c:majorGridlines>
        <c:numFmt formatCode="_(&quot;$&quot;* #,##0.00_);_(&quot;$&quot;* \(#,##0.00\);_(&quot;$&quot;* &quot;-&quot;??_);_(@_)" sourceLinked="1"/>
        <c:majorTickMark val="out"/>
        <c:minorTickMark val="none"/>
        <c:tickLblPos val="nextTo"/>
        <c:crossAx val="415345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0.22847</cdr:y>
    </cdr:from>
    <cdr:to>
      <cdr:x>0.2459</cdr:x>
      <cdr:y>0.31625</cdr:y>
    </cdr:to>
    <cdr:sp macro="" textlink="">
      <cdr:nvSpPr>
        <cdr:cNvPr id="2" name="TextBox 19">
          <a:extLst xmlns:a="http://schemas.openxmlformats.org/drawingml/2006/main">
            <a:ext uri="{FF2B5EF4-FFF2-40B4-BE49-F238E27FC236}">
              <a16:creationId xmlns:a16="http://schemas.microsoft.com/office/drawing/2014/main" id="{D85A9BA6-7308-4CF5-BF49-105B7C1EBB88}"/>
            </a:ext>
          </a:extLst>
        </cdr:cNvPr>
        <cdr:cNvSpPr txBox="1"/>
      </cdr:nvSpPr>
      <cdr:spPr>
        <a:xfrm xmlns:a="http://schemas.openxmlformats.org/drawingml/2006/main">
          <a:off x="0" y="560723"/>
          <a:ext cx="1029931"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804649" rtl="0" eaLnBrk="1" latinLnBrk="0" hangingPunct="1">
            <a:defRPr sz="1584" kern="1200">
              <a:solidFill>
                <a:schemeClr val="tx1"/>
              </a:solidFill>
              <a:latin typeface="+mn-lt"/>
              <a:ea typeface="+mn-ea"/>
              <a:cs typeface="+mn-cs"/>
            </a:defRPr>
          </a:lvl1pPr>
          <a:lvl2pPr marL="402325" algn="l" defTabSz="804649" rtl="0" eaLnBrk="1" latinLnBrk="0" hangingPunct="1">
            <a:defRPr sz="1584" kern="1200">
              <a:solidFill>
                <a:schemeClr val="tx1"/>
              </a:solidFill>
              <a:latin typeface="+mn-lt"/>
              <a:ea typeface="+mn-ea"/>
              <a:cs typeface="+mn-cs"/>
            </a:defRPr>
          </a:lvl2pPr>
          <a:lvl3pPr marL="804649" algn="l" defTabSz="804649" rtl="0" eaLnBrk="1" latinLnBrk="0" hangingPunct="1">
            <a:defRPr sz="1584" kern="1200">
              <a:solidFill>
                <a:schemeClr val="tx1"/>
              </a:solidFill>
              <a:latin typeface="+mn-lt"/>
              <a:ea typeface="+mn-ea"/>
              <a:cs typeface="+mn-cs"/>
            </a:defRPr>
          </a:lvl3pPr>
          <a:lvl4pPr marL="1206974" algn="l" defTabSz="804649" rtl="0" eaLnBrk="1" latinLnBrk="0" hangingPunct="1">
            <a:defRPr sz="1584" kern="1200">
              <a:solidFill>
                <a:schemeClr val="tx1"/>
              </a:solidFill>
              <a:latin typeface="+mn-lt"/>
              <a:ea typeface="+mn-ea"/>
              <a:cs typeface="+mn-cs"/>
            </a:defRPr>
          </a:lvl4pPr>
          <a:lvl5pPr marL="1609298" algn="l" defTabSz="804649" rtl="0" eaLnBrk="1" latinLnBrk="0" hangingPunct="1">
            <a:defRPr sz="1584" kern="1200">
              <a:solidFill>
                <a:schemeClr val="tx1"/>
              </a:solidFill>
              <a:latin typeface="+mn-lt"/>
              <a:ea typeface="+mn-ea"/>
              <a:cs typeface="+mn-cs"/>
            </a:defRPr>
          </a:lvl5pPr>
          <a:lvl6pPr marL="2011623" algn="l" defTabSz="804649" rtl="0" eaLnBrk="1" latinLnBrk="0" hangingPunct="1">
            <a:defRPr sz="1584" kern="1200">
              <a:solidFill>
                <a:schemeClr val="tx1"/>
              </a:solidFill>
              <a:latin typeface="+mn-lt"/>
              <a:ea typeface="+mn-ea"/>
              <a:cs typeface="+mn-cs"/>
            </a:defRPr>
          </a:lvl6pPr>
          <a:lvl7pPr marL="2413947" algn="l" defTabSz="804649" rtl="0" eaLnBrk="1" latinLnBrk="0" hangingPunct="1">
            <a:defRPr sz="1584" kern="1200">
              <a:solidFill>
                <a:schemeClr val="tx1"/>
              </a:solidFill>
              <a:latin typeface="+mn-lt"/>
              <a:ea typeface="+mn-ea"/>
              <a:cs typeface="+mn-cs"/>
            </a:defRPr>
          </a:lvl7pPr>
          <a:lvl8pPr marL="2816272" algn="l" defTabSz="804649" rtl="0" eaLnBrk="1" latinLnBrk="0" hangingPunct="1">
            <a:defRPr sz="1584" kern="1200">
              <a:solidFill>
                <a:schemeClr val="tx1"/>
              </a:solidFill>
              <a:latin typeface="+mn-lt"/>
              <a:ea typeface="+mn-ea"/>
              <a:cs typeface="+mn-cs"/>
            </a:defRPr>
          </a:lvl8pPr>
          <a:lvl9pPr marL="3218597" algn="l" defTabSz="804649" rtl="0" eaLnBrk="1" latinLnBrk="0" hangingPunct="1">
            <a:defRPr sz="1584" kern="1200">
              <a:solidFill>
                <a:schemeClr val="tx1"/>
              </a:solidFill>
              <a:latin typeface="+mn-lt"/>
              <a:ea typeface="+mn-ea"/>
              <a:cs typeface="+mn-cs"/>
            </a:defRPr>
          </a:lvl9pPr>
        </a:lstStyle>
        <a:p xmlns:a="http://schemas.openxmlformats.org/drawingml/2006/main">
          <a:pPr algn="ctr"/>
          <a:r>
            <a:rPr lang="en-US" sz="1400" b="1" spc="-50" dirty="0">
              <a:solidFill>
                <a:srgbClr val="A4B5BE"/>
              </a:solidFill>
              <a:latin typeface="Lato" panose="020F0502020204030203" pitchFamily="34" charset="0"/>
              <a:ea typeface="Lato" panose="020F0502020204030203" pitchFamily="34" charset="0"/>
              <a:cs typeface="Lato" panose="020F0502020204030203" pitchFamily="34" charset="0"/>
            </a:rPr>
            <a:t>Filing Early</a:t>
          </a:r>
        </a:p>
      </cdr:txBody>
    </cdr:sp>
  </cdr:relSizeAnchor>
  <cdr:relSizeAnchor xmlns:cdr="http://schemas.openxmlformats.org/drawingml/2006/chartDrawing">
    <cdr:from>
      <cdr:x>0.43752</cdr:x>
      <cdr:y>0.07529</cdr:y>
    </cdr:from>
    <cdr:to>
      <cdr:x>0.56248</cdr:x>
      <cdr:y>0.16307</cdr:y>
    </cdr:to>
    <cdr:sp macro="" textlink="">
      <cdr:nvSpPr>
        <cdr:cNvPr id="4" name="TextBox 22">
          <a:extLst xmlns:a="http://schemas.openxmlformats.org/drawingml/2006/main">
            <a:ext uri="{FF2B5EF4-FFF2-40B4-BE49-F238E27FC236}">
              <a16:creationId xmlns:a16="http://schemas.microsoft.com/office/drawing/2014/main" id="{AF83C95D-0A9A-4BC6-A31B-122CE8BB776A}"/>
            </a:ext>
          </a:extLst>
        </cdr:cNvPr>
        <cdr:cNvSpPr txBox="1"/>
      </cdr:nvSpPr>
      <cdr:spPr>
        <a:xfrm xmlns:a="http://schemas.openxmlformats.org/drawingml/2006/main">
          <a:off x="1832515" y="184781"/>
          <a:ext cx="523385"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804649" rtl="0" eaLnBrk="1" latinLnBrk="0" hangingPunct="1">
            <a:defRPr sz="1584" kern="1200">
              <a:solidFill>
                <a:schemeClr val="tx1"/>
              </a:solidFill>
              <a:latin typeface="+mn-lt"/>
              <a:ea typeface="+mn-ea"/>
              <a:cs typeface="+mn-cs"/>
            </a:defRPr>
          </a:lvl1pPr>
          <a:lvl2pPr marL="402325" algn="l" defTabSz="804649" rtl="0" eaLnBrk="1" latinLnBrk="0" hangingPunct="1">
            <a:defRPr sz="1584" kern="1200">
              <a:solidFill>
                <a:schemeClr val="tx1"/>
              </a:solidFill>
              <a:latin typeface="+mn-lt"/>
              <a:ea typeface="+mn-ea"/>
              <a:cs typeface="+mn-cs"/>
            </a:defRPr>
          </a:lvl2pPr>
          <a:lvl3pPr marL="804649" algn="l" defTabSz="804649" rtl="0" eaLnBrk="1" latinLnBrk="0" hangingPunct="1">
            <a:defRPr sz="1584" kern="1200">
              <a:solidFill>
                <a:schemeClr val="tx1"/>
              </a:solidFill>
              <a:latin typeface="+mn-lt"/>
              <a:ea typeface="+mn-ea"/>
              <a:cs typeface="+mn-cs"/>
            </a:defRPr>
          </a:lvl3pPr>
          <a:lvl4pPr marL="1206974" algn="l" defTabSz="804649" rtl="0" eaLnBrk="1" latinLnBrk="0" hangingPunct="1">
            <a:defRPr sz="1584" kern="1200">
              <a:solidFill>
                <a:schemeClr val="tx1"/>
              </a:solidFill>
              <a:latin typeface="+mn-lt"/>
              <a:ea typeface="+mn-ea"/>
              <a:cs typeface="+mn-cs"/>
            </a:defRPr>
          </a:lvl4pPr>
          <a:lvl5pPr marL="1609298" algn="l" defTabSz="804649" rtl="0" eaLnBrk="1" latinLnBrk="0" hangingPunct="1">
            <a:defRPr sz="1584" kern="1200">
              <a:solidFill>
                <a:schemeClr val="tx1"/>
              </a:solidFill>
              <a:latin typeface="+mn-lt"/>
              <a:ea typeface="+mn-ea"/>
              <a:cs typeface="+mn-cs"/>
            </a:defRPr>
          </a:lvl5pPr>
          <a:lvl6pPr marL="2011623" algn="l" defTabSz="804649" rtl="0" eaLnBrk="1" latinLnBrk="0" hangingPunct="1">
            <a:defRPr sz="1584" kern="1200">
              <a:solidFill>
                <a:schemeClr val="tx1"/>
              </a:solidFill>
              <a:latin typeface="+mn-lt"/>
              <a:ea typeface="+mn-ea"/>
              <a:cs typeface="+mn-cs"/>
            </a:defRPr>
          </a:lvl6pPr>
          <a:lvl7pPr marL="2413947" algn="l" defTabSz="804649" rtl="0" eaLnBrk="1" latinLnBrk="0" hangingPunct="1">
            <a:defRPr sz="1584" kern="1200">
              <a:solidFill>
                <a:schemeClr val="tx1"/>
              </a:solidFill>
              <a:latin typeface="+mn-lt"/>
              <a:ea typeface="+mn-ea"/>
              <a:cs typeface="+mn-cs"/>
            </a:defRPr>
          </a:lvl7pPr>
          <a:lvl8pPr marL="2816272" algn="l" defTabSz="804649" rtl="0" eaLnBrk="1" latinLnBrk="0" hangingPunct="1">
            <a:defRPr sz="1584" kern="1200">
              <a:solidFill>
                <a:schemeClr val="tx1"/>
              </a:solidFill>
              <a:latin typeface="+mn-lt"/>
              <a:ea typeface="+mn-ea"/>
              <a:cs typeface="+mn-cs"/>
            </a:defRPr>
          </a:lvl8pPr>
          <a:lvl9pPr marL="3218597" algn="l" defTabSz="804649" rtl="0" eaLnBrk="1" latinLnBrk="0" hangingPunct="1">
            <a:defRPr sz="1584" kern="1200">
              <a:solidFill>
                <a:schemeClr val="tx1"/>
              </a:solidFill>
              <a:latin typeface="+mn-lt"/>
              <a:ea typeface="+mn-ea"/>
              <a:cs typeface="+mn-cs"/>
            </a:defRPr>
          </a:lvl9pPr>
        </a:lstStyle>
        <a:p xmlns:a="http://schemas.openxmlformats.org/drawingml/2006/main">
          <a:pPr algn="ctr"/>
          <a:r>
            <a:rPr lang="en-US" sz="1400" b="1" spc="-50" dirty="0">
              <a:solidFill>
                <a:srgbClr val="5C7E96"/>
              </a:solidFill>
              <a:latin typeface="Lato" panose="020F0502020204030203" pitchFamily="34" charset="0"/>
              <a:ea typeface="Lato" panose="020F0502020204030203" pitchFamily="34" charset="0"/>
              <a:cs typeface="Lato" panose="020F0502020204030203" pitchFamily="34" charset="0"/>
            </a:rPr>
            <a:t>FRA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B3EE678-1E9B-429E-8A15-3211908433D4}" type="datetimeFigureOut">
              <a:rPr lang="en-US" smtClean="0"/>
              <a:t>11/15/2024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63BDFE4-D43E-47FB-AC8B-01BFC019CC82}" type="slidenum">
              <a:rPr lang="en-US" smtClean="0"/>
              <a:t>‹#›</a:t>
            </a:fld>
            <a:endParaRPr lang="en-US"/>
          </a:p>
        </p:txBody>
      </p:sp>
    </p:spTree>
    <p:extLst>
      <p:ext uri="{BB962C8B-B14F-4D97-AF65-F5344CB8AC3E}">
        <p14:creationId xmlns:p14="http://schemas.microsoft.com/office/powerpoint/2010/main" val="204940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2" name="Holder 2"/>
          <p:cNvSpPr>
            <a:spLocks noGrp="1"/>
          </p:cNvSpPr>
          <p:nvPr>
            <p:ph type="ctrTitle"/>
          </p:nvPr>
        </p:nvSpPr>
        <p:spPr>
          <a:xfrm>
            <a:off x="4391311" y="2557779"/>
            <a:ext cx="3409376" cy="635000"/>
          </a:xfrm>
          <a:prstGeom prst="rect">
            <a:avLst/>
          </a:prstGeom>
        </p:spPr>
        <p:txBody>
          <a:bodyPr wrap="square" lIns="0" tIns="0" rIns="0" bIns="0">
            <a:spAutoFit/>
          </a:bodyPr>
          <a:lstStyle>
            <a:lvl1pPr>
              <a:defRPr sz="4000" b="0" i="0">
                <a:solidFill>
                  <a:srgbClr val="003764"/>
                </a:solidFill>
                <a:latin typeface="Playfair Display" pitchFamily="2" charset="77"/>
                <a:cs typeface="Playfair Display" pitchFamily="2" charset="77"/>
              </a:defRPr>
            </a:lvl1pPr>
          </a:lstStyle>
          <a:p>
            <a:endParaRPr dirty="0"/>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6" name="Holder 6"/>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Title Slide">
    <p:bg>
      <p:bgPr>
        <a:solidFill>
          <a:srgbClr val="F6FAFB"/>
        </a:solidFill>
        <a:effectLst/>
      </p:bgPr>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1A3547F9-5D1F-F440-8F9F-661E49891003}"/>
              </a:ext>
            </a:extLst>
          </p:cNvPr>
          <p:cNvSpPr>
            <a:spLocks noGrp="1"/>
          </p:cNvSpPr>
          <p:nvPr>
            <p:ph type="pic" sz="quarter" idx="12"/>
          </p:nvPr>
        </p:nvSpPr>
        <p:spPr>
          <a:xfrm>
            <a:off x="1633802" y="2314577"/>
            <a:ext cx="1945015" cy="2669800"/>
          </a:xfrm>
          <a:prstGeom prst="rect">
            <a:avLst/>
          </a:prstGeom>
          <a:pattFill prst="pct5">
            <a:fgClr>
              <a:schemeClr val="bg1">
                <a:lumMod val="75000"/>
              </a:schemeClr>
            </a:fgClr>
            <a:bgClr>
              <a:schemeClr val="bg1"/>
            </a:bgClr>
          </a:pattFill>
          <a:ln w="6350">
            <a:noFill/>
          </a:ln>
        </p:spPr>
        <p:txBody>
          <a:bodyPr/>
          <a:lstStyle>
            <a:lvl1pPr>
              <a:defRPr sz="1083" b="0" i="0">
                <a:solidFill>
                  <a:schemeClr val="accent4"/>
                </a:solidFill>
                <a:latin typeface="Playfair Display" pitchFamily="2" charset="77"/>
              </a:defRPr>
            </a:lvl1pPr>
          </a:lstStyle>
          <a:p>
            <a:endParaRPr lang="en-US" dirty="0"/>
          </a:p>
        </p:txBody>
      </p:sp>
      <p:cxnSp>
        <p:nvCxnSpPr>
          <p:cNvPr id="10" name="Straight Connector 9">
            <a:extLst>
              <a:ext uri="{FF2B5EF4-FFF2-40B4-BE49-F238E27FC236}">
                <a16:creationId xmlns:a16="http://schemas.microsoft.com/office/drawing/2014/main" id="{1B07A89B-5F7A-9C4B-8967-388F4E756984}"/>
              </a:ext>
            </a:extLst>
          </p:cNvPr>
          <p:cNvCxnSpPr/>
          <p:nvPr userDrawn="1"/>
        </p:nvCxnSpPr>
        <p:spPr>
          <a:xfrm>
            <a:off x="643202" y="656089"/>
            <a:ext cx="990600" cy="0"/>
          </a:xfrm>
          <a:prstGeom prst="line">
            <a:avLst/>
          </a:prstGeom>
          <a:ln w="28575">
            <a:solidFill>
              <a:srgbClr val="A12B2A"/>
            </a:solidFill>
          </a:ln>
        </p:spPr>
        <p:style>
          <a:lnRef idx="1">
            <a:schemeClr val="accent1"/>
          </a:lnRef>
          <a:fillRef idx="0">
            <a:schemeClr val="accent1"/>
          </a:fillRef>
          <a:effectRef idx="0">
            <a:schemeClr val="accent1"/>
          </a:effectRef>
          <a:fontRef idx="minor">
            <a:schemeClr val="tx1"/>
          </a:fontRef>
        </p:style>
      </p:cxnSp>
      <p:sp>
        <p:nvSpPr>
          <p:cNvPr id="11" name="Picture Placeholder 3">
            <a:extLst>
              <a:ext uri="{FF2B5EF4-FFF2-40B4-BE49-F238E27FC236}">
                <a16:creationId xmlns:a16="http://schemas.microsoft.com/office/drawing/2014/main" id="{25785E4A-CBC5-DF4F-8EF3-C171AE3C0D86}"/>
              </a:ext>
            </a:extLst>
          </p:cNvPr>
          <p:cNvSpPr>
            <a:spLocks noGrp="1"/>
          </p:cNvSpPr>
          <p:nvPr>
            <p:ph type="pic" sz="quarter" idx="13"/>
          </p:nvPr>
        </p:nvSpPr>
        <p:spPr>
          <a:xfrm>
            <a:off x="5064110" y="2314577"/>
            <a:ext cx="1955331" cy="2669800"/>
          </a:xfrm>
          <a:prstGeom prst="rect">
            <a:avLst/>
          </a:prstGeom>
          <a:pattFill prst="pct5">
            <a:fgClr>
              <a:schemeClr val="bg1">
                <a:lumMod val="75000"/>
              </a:schemeClr>
            </a:fgClr>
            <a:bgClr>
              <a:schemeClr val="bg1"/>
            </a:bgClr>
          </a:pattFill>
          <a:ln w="6350">
            <a:noFill/>
          </a:ln>
        </p:spPr>
        <p:txBody>
          <a:bodyPr/>
          <a:lstStyle>
            <a:lvl1pPr>
              <a:defRPr sz="1083" b="0" i="0">
                <a:solidFill>
                  <a:schemeClr val="accent4"/>
                </a:solidFill>
                <a:latin typeface="Playfair Display" pitchFamily="2" charset="77"/>
              </a:defRPr>
            </a:lvl1pPr>
          </a:lstStyle>
          <a:p>
            <a:endParaRPr lang="en-US" dirty="0"/>
          </a:p>
        </p:txBody>
      </p:sp>
      <p:sp>
        <p:nvSpPr>
          <p:cNvPr id="12" name="Picture Placeholder 3">
            <a:extLst>
              <a:ext uri="{FF2B5EF4-FFF2-40B4-BE49-F238E27FC236}">
                <a16:creationId xmlns:a16="http://schemas.microsoft.com/office/drawing/2014/main" id="{2D84DD0C-5F4B-4F4C-B9D2-99E2B2115A43}"/>
              </a:ext>
            </a:extLst>
          </p:cNvPr>
          <p:cNvSpPr>
            <a:spLocks noGrp="1"/>
          </p:cNvSpPr>
          <p:nvPr>
            <p:ph type="pic" sz="quarter" idx="14"/>
          </p:nvPr>
        </p:nvSpPr>
        <p:spPr>
          <a:xfrm>
            <a:off x="8504734" y="2314577"/>
            <a:ext cx="1955331" cy="2669800"/>
          </a:xfrm>
          <a:prstGeom prst="rect">
            <a:avLst/>
          </a:prstGeom>
          <a:pattFill prst="pct5">
            <a:fgClr>
              <a:schemeClr val="bg1">
                <a:lumMod val="75000"/>
              </a:schemeClr>
            </a:fgClr>
            <a:bgClr>
              <a:schemeClr val="bg1"/>
            </a:bgClr>
          </a:pattFill>
          <a:ln w="6350">
            <a:noFill/>
          </a:ln>
        </p:spPr>
        <p:txBody>
          <a:bodyPr/>
          <a:lstStyle>
            <a:lvl1pPr>
              <a:defRPr sz="1083" b="0" i="0">
                <a:solidFill>
                  <a:schemeClr val="accent4"/>
                </a:solidFill>
                <a:latin typeface="Playfair Display" pitchFamily="2" charset="77"/>
              </a:defRPr>
            </a:lvl1pPr>
          </a:lstStyle>
          <a:p>
            <a:endParaRPr lang="en-US" dirty="0"/>
          </a:p>
        </p:txBody>
      </p:sp>
      <p:sp>
        <p:nvSpPr>
          <p:cNvPr id="13" name="Text Placeholder 9">
            <a:extLst>
              <a:ext uri="{FF2B5EF4-FFF2-40B4-BE49-F238E27FC236}">
                <a16:creationId xmlns:a16="http://schemas.microsoft.com/office/drawing/2014/main" id="{D3228AA8-6EB6-724F-940F-C9030F2FBA1E}"/>
              </a:ext>
            </a:extLst>
          </p:cNvPr>
          <p:cNvSpPr>
            <a:spLocks noGrp="1"/>
          </p:cNvSpPr>
          <p:nvPr>
            <p:ph type="body" sz="quarter" idx="10" hasCustomPrompt="1"/>
          </p:nvPr>
        </p:nvSpPr>
        <p:spPr>
          <a:xfrm>
            <a:off x="632886" y="828749"/>
            <a:ext cx="11092949" cy="615553"/>
          </a:xfrm>
          <a:prstGeom prst="rect">
            <a:avLst/>
          </a:prstGeom>
        </p:spPr>
        <p:txBody>
          <a:bodyPr lIns="0" tIns="0" rIns="0" bIns="0"/>
          <a:lstStyle>
            <a:lvl1pPr marL="0" indent="0" algn="l">
              <a:lnSpc>
                <a:spcPct val="100000"/>
              </a:lnSpc>
              <a:spcBef>
                <a:spcPts val="0"/>
              </a:spcBef>
              <a:buNone/>
              <a:defRPr sz="4000" b="0" i="0" cap="none" spc="-100" baseline="0">
                <a:solidFill>
                  <a:srgbClr val="003764"/>
                </a:solidFill>
                <a:latin typeface="Playfair Display" pitchFamily="2" charset="77"/>
                <a:ea typeface="Playfair Display" pitchFamily="2" charset="77"/>
                <a:cs typeface="Lato" panose="020F0502020204030203" pitchFamily="34" charset="0"/>
              </a:defRPr>
            </a:lvl1pPr>
          </a:lstStyle>
          <a:p>
            <a:pPr lvl="0"/>
            <a:r>
              <a:rPr lang="en-US" dirty="0"/>
              <a:t>Click To Edit Master Text Styles</a:t>
            </a:r>
          </a:p>
        </p:txBody>
      </p:sp>
      <p:sp>
        <p:nvSpPr>
          <p:cNvPr id="8" name="Text Placeholder 2">
            <a:extLst>
              <a:ext uri="{FF2B5EF4-FFF2-40B4-BE49-F238E27FC236}">
                <a16:creationId xmlns:a16="http://schemas.microsoft.com/office/drawing/2014/main" id="{5F4C2404-E90C-BB41-AB65-7B48AA182174}"/>
              </a:ext>
            </a:extLst>
          </p:cNvPr>
          <p:cNvSpPr>
            <a:spLocks noGrp="1"/>
          </p:cNvSpPr>
          <p:nvPr>
            <p:ph type="body" sz="quarter" idx="15" hasCustomPrompt="1"/>
          </p:nvPr>
        </p:nvSpPr>
        <p:spPr>
          <a:xfrm>
            <a:off x="643202" y="1512421"/>
            <a:ext cx="11185830" cy="246221"/>
          </a:xfrm>
          <a:prstGeom prst="rect">
            <a:avLst/>
          </a:prstGeom>
        </p:spPr>
        <p:txBody>
          <a:bodyPr lIns="0" tIns="0" rIns="0" bIns="0"/>
          <a:lstStyle>
            <a:lvl1pPr marL="0" indent="0">
              <a:lnSpc>
                <a:spcPct val="100000"/>
              </a:lnSpc>
              <a:buNone/>
              <a:defRPr sz="1600" b="0" i="0" spc="0">
                <a:solidFill>
                  <a:srgbClr val="A12B2A"/>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Insert some short and brief explanatory text about the title here.</a:t>
            </a:r>
          </a:p>
        </p:txBody>
      </p:sp>
    </p:spTree>
    <p:extLst>
      <p:ext uri="{BB962C8B-B14F-4D97-AF65-F5344CB8AC3E}">
        <p14:creationId xmlns:p14="http://schemas.microsoft.com/office/powerpoint/2010/main" val="396391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3_Title Slide">
    <p:bg>
      <p:bgPr>
        <a:solidFill>
          <a:srgbClr val="F6FAFB"/>
        </a:solidFill>
        <a:effectLst/>
      </p:bgPr>
    </p:bg>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2F14CB31-77D4-B54B-B2CB-04669CF7579C}"/>
              </a:ext>
            </a:extLst>
          </p:cNvPr>
          <p:cNvSpPr>
            <a:spLocks noGrp="1"/>
          </p:cNvSpPr>
          <p:nvPr>
            <p:ph type="body" sz="quarter" idx="10" hasCustomPrompt="1"/>
          </p:nvPr>
        </p:nvSpPr>
        <p:spPr>
          <a:xfrm>
            <a:off x="632886" y="773988"/>
            <a:ext cx="11064404" cy="615553"/>
          </a:xfrm>
          <a:prstGeom prst="rect">
            <a:avLst/>
          </a:prstGeom>
        </p:spPr>
        <p:txBody>
          <a:bodyPr lIns="0" tIns="0" rIns="0" bIns="0"/>
          <a:lstStyle>
            <a:lvl1pPr marL="0" indent="0" algn="l">
              <a:lnSpc>
                <a:spcPct val="100000"/>
              </a:lnSpc>
              <a:spcBef>
                <a:spcPts val="0"/>
              </a:spcBef>
              <a:buNone/>
              <a:defRPr sz="4000" b="0" i="0" cap="none" spc="-150" baseline="0">
                <a:solidFill>
                  <a:srgbClr val="003764"/>
                </a:solidFill>
                <a:latin typeface="Playfair Display" pitchFamily="2" charset="77"/>
                <a:ea typeface="Playfair Display" pitchFamily="2" charset="77"/>
                <a:cs typeface="Lato" panose="020F0502020204030203" pitchFamily="34" charset="0"/>
              </a:defRPr>
            </a:lvl1pPr>
          </a:lstStyle>
          <a:p>
            <a:r>
              <a:rPr lang="en-US" sz="4000" cap="none" dirty="0"/>
              <a:t>Simple One Column Option</a:t>
            </a:r>
          </a:p>
        </p:txBody>
      </p:sp>
      <p:cxnSp>
        <p:nvCxnSpPr>
          <p:cNvPr id="13" name="Straight Connector 12">
            <a:extLst>
              <a:ext uri="{FF2B5EF4-FFF2-40B4-BE49-F238E27FC236}">
                <a16:creationId xmlns:a16="http://schemas.microsoft.com/office/drawing/2014/main" id="{ECA6F625-9734-CD4E-A1F0-33066323C470}"/>
              </a:ext>
            </a:extLst>
          </p:cNvPr>
          <p:cNvCxnSpPr/>
          <p:nvPr userDrawn="1"/>
        </p:nvCxnSpPr>
        <p:spPr>
          <a:xfrm>
            <a:off x="643202" y="656089"/>
            <a:ext cx="990600" cy="0"/>
          </a:xfrm>
          <a:prstGeom prst="line">
            <a:avLst/>
          </a:prstGeom>
          <a:ln w="28575">
            <a:solidFill>
              <a:srgbClr val="A12B2A"/>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923AF33D-7C56-5541-BA88-205F10E7A79D}"/>
              </a:ext>
            </a:extLst>
          </p:cNvPr>
          <p:cNvSpPr>
            <a:spLocks noGrp="1"/>
          </p:cNvSpPr>
          <p:nvPr>
            <p:ph type="body" sz="quarter" idx="12" hasCustomPrompt="1"/>
          </p:nvPr>
        </p:nvSpPr>
        <p:spPr>
          <a:xfrm>
            <a:off x="632886" y="1437291"/>
            <a:ext cx="11185830" cy="246221"/>
          </a:xfrm>
          <a:prstGeom prst="rect">
            <a:avLst/>
          </a:prstGeom>
        </p:spPr>
        <p:txBody>
          <a:bodyPr lIns="0" tIns="0" rIns="0" bIns="0"/>
          <a:lstStyle>
            <a:lvl1pPr marL="0" indent="0">
              <a:lnSpc>
                <a:spcPct val="100000"/>
              </a:lnSpc>
              <a:buNone/>
              <a:defRPr sz="1600" b="0" i="0" spc="0">
                <a:solidFill>
                  <a:srgbClr val="A12B2A"/>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Insert some short and brief explanatory text about the title here.</a:t>
            </a:r>
          </a:p>
        </p:txBody>
      </p:sp>
    </p:spTree>
    <p:extLst>
      <p:ext uri="{BB962C8B-B14F-4D97-AF65-F5344CB8AC3E}">
        <p14:creationId xmlns:p14="http://schemas.microsoft.com/office/powerpoint/2010/main" val="338112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03764"/>
                </a:solidFill>
                <a:latin typeface="Playfair Display" pitchFamily="2" charset="77"/>
                <a:cs typeface="Playfair Display" pitchFamily="2" charset="77"/>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6" name="Holder 6"/>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6FAFB"/>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1219614" y="6284422"/>
            <a:ext cx="347833" cy="164591"/>
          </a:xfrm>
          <a:prstGeom prst="rect">
            <a:avLst/>
          </a:prstGeom>
        </p:spPr>
      </p:pic>
      <p:sp>
        <p:nvSpPr>
          <p:cNvPr id="19" name="bg object 19"/>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rgbClr val="003764"/>
                </a:solidFill>
                <a:latin typeface="Playfair Display" pitchFamily="2" charset="77"/>
                <a:cs typeface="Playfair Display" pitchFamily="2" charset="77"/>
              </a:defRPr>
            </a:lvl1pPr>
          </a:lstStyle>
          <a:p>
            <a:endParaRPr dirty="0"/>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7" name="Holder 7"/>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pic>
        <p:nvPicPr>
          <p:cNvPr id="8" name="object 3">
            <a:extLst>
              <a:ext uri="{FF2B5EF4-FFF2-40B4-BE49-F238E27FC236}">
                <a16:creationId xmlns:a16="http://schemas.microsoft.com/office/drawing/2014/main" id="{9C722315-8A87-C2D6-A314-C5CC3930A31D}"/>
              </a:ext>
            </a:extLst>
          </p:cNvPr>
          <p:cNvPicPr/>
          <p:nvPr userDrawn="1"/>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20185" y="427227"/>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5" name="Holder 5"/>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4" name="Holder 4"/>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a:p>
        </p:txBody>
      </p:sp>
      <p:sp>
        <p:nvSpPr>
          <p:cNvPr id="5" name="Holder 2">
            <a:extLst>
              <a:ext uri="{FF2B5EF4-FFF2-40B4-BE49-F238E27FC236}">
                <a16:creationId xmlns:a16="http://schemas.microsoft.com/office/drawing/2014/main" id="{F62119A4-C938-1B08-B7D3-38389F16D83C}"/>
              </a:ext>
            </a:extLst>
          </p:cNvPr>
          <p:cNvSpPr>
            <a:spLocks noGrp="1"/>
          </p:cNvSpPr>
          <p:nvPr>
            <p:ph type="title"/>
          </p:nvPr>
        </p:nvSpPr>
        <p:spPr>
          <a:xfrm>
            <a:off x="620185" y="427227"/>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F6FAFB"/>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77C6F83-6F2A-656B-2B6E-CE80975B5931}"/>
              </a:ext>
            </a:extLst>
          </p:cNvPr>
          <p:cNvSpPr>
            <a:spLocks noGrp="1"/>
          </p:cNvSpPr>
          <p:nvPr>
            <p:ph type="pic" sz="quarter" idx="10"/>
          </p:nvPr>
        </p:nvSpPr>
        <p:spPr>
          <a:xfrm>
            <a:off x="1" y="0"/>
            <a:ext cx="12191999" cy="6858000"/>
          </a:xfrm>
          <a:prstGeom prst="rect">
            <a:avLst/>
          </a:prstGeom>
          <a:pattFill prst="pct5">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339783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F6FAFB"/>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C6BE7FC-032C-1B6F-711A-41F09409B2A0}"/>
              </a:ext>
            </a:extLst>
          </p:cNvPr>
          <p:cNvSpPr/>
          <p:nvPr userDrawn="1"/>
        </p:nvSpPr>
        <p:spPr>
          <a:xfrm>
            <a:off x="6845498" y="2327914"/>
            <a:ext cx="2319028" cy="2319028"/>
          </a:xfrm>
          <a:prstGeom prst="ellipse">
            <a:avLst/>
          </a:prstGeom>
          <a:solidFill>
            <a:srgbClr val="FFFFFF"/>
          </a:solidFill>
          <a:ln>
            <a:noFill/>
          </a:ln>
          <a:effectLst>
            <a:outerShdw blurRad="635000" dist="406400" dir="8100000" sx="91000" sy="91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0" i="0" dirty="0">
              <a:latin typeface="Lato" panose="020F0502020204030203" pitchFamily="34" charset="0"/>
            </a:endParaRPr>
          </a:p>
        </p:txBody>
      </p:sp>
      <p:sp>
        <p:nvSpPr>
          <p:cNvPr id="6" name="Picture Placeholder 5">
            <a:extLst>
              <a:ext uri="{FF2B5EF4-FFF2-40B4-BE49-F238E27FC236}">
                <a16:creationId xmlns:a16="http://schemas.microsoft.com/office/drawing/2014/main" id="{2962DC77-1522-07F0-AA6A-472423A0D4C6}"/>
              </a:ext>
            </a:extLst>
          </p:cNvPr>
          <p:cNvSpPr>
            <a:spLocks noGrp="1"/>
          </p:cNvSpPr>
          <p:nvPr>
            <p:ph type="pic" sz="quarter" idx="10"/>
          </p:nvPr>
        </p:nvSpPr>
        <p:spPr>
          <a:xfrm>
            <a:off x="7655557" y="3"/>
            <a:ext cx="4536443" cy="6857996"/>
          </a:xfrm>
          <a:custGeom>
            <a:avLst/>
            <a:gdLst>
              <a:gd name="connsiteX0" fmla="*/ 1264547 w 4536443"/>
              <a:gd name="connsiteY0" fmla="*/ 0 h 6857996"/>
              <a:gd name="connsiteX1" fmla="*/ 4536443 w 4536443"/>
              <a:gd name="connsiteY1" fmla="*/ 0 h 6857996"/>
              <a:gd name="connsiteX2" fmla="*/ 4536443 w 4536443"/>
              <a:gd name="connsiteY2" fmla="*/ 6857996 h 6857996"/>
              <a:gd name="connsiteX3" fmla="*/ 1264547 w 4536443"/>
              <a:gd name="connsiteY3" fmla="*/ 6857996 h 6857996"/>
              <a:gd name="connsiteX4" fmla="*/ 0 w 4536443"/>
              <a:gd name="connsiteY4" fmla="*/ 3428998 h 685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6443" h="6857996">
                <a:moveTo>
                  <a:pt x="1264547" y="0"/>
                </a:moveTo>
                <a:lnTo>
                  <a:pt x="4536443" y="0"/>
                </a:lnTo>
                <a:lnTo>
                  <a:pt x="4536443" y="6857996"/>
                </a:lnTo>
                <a:lnTo>
                  <a:pt x="1264547" y="6857996"/>
                </a:lnTo>
                <a:lnTo>
                  <a:pt x="0" y="3428998"/>
                </a:lnTo>
                <a:close/>
              </a:path>
            </a:pathLst>
          </a:custGeom>
          <a:pattFill prst="pct5">
            <a:fgClr>
              <a:schemeClr val="accent1"/>
            </a:fgClr>
            <a:bgClr>
              <a:schemeClr val="bg1"/>
            </a:bgClr>
          </a:pattFill>
        </p:spPr>
        <p:txBody>
          <a:bodyPr wrap="square">
            <a:noAutofit/>
          </a:bodyPr>
          <a:lstStyle/>
          <a:p>
            <a:endParaRPr lang="en-ID"/>
          </a:p>
        </p:txBody>
      </p:sp>
      <p:sp>
        <p:nvSpPr>
          <p:cNvPr id="7" name="Picture Placeholder 6">
            <a:extLst>
              <a:ext uri="{FF2B5EF4-FFF2-40B4-BE49-F238E27FC236}">
                <a16:creationId xmlns:a16="http://schemas.microsoft.com/office/drawing/2014/main" id="{55BC38D2-C756-C86C-1996-48166D062079}"/>
              </a:ext>
            </a:extLst>
          </p:cNvPr>
          <p:cNvSpPr>
            <a:spLocks noGrp="1"/>
          </p:cNvSpPr>
          <p:nvPr>
            <p:ph type="pic" sz="quarter" idx="11"/>
          </p:nvPr>
        </p:nvSpPr>
        <p:spPr>
          <a:xfrm>
            <a:off x="7064841" y="2548399"/>
            <a:ext cx="1879200" cy="1879200"/>
          </a:xfrm>
          <a:prstGeom prst="ellipse">
            <a:avLst/>
          </a:prstGeom>
          <a:pattFill prst="pct5">
            <a:fgClr>
              <a:schemeClr val="accent1"/>
            </a:fgClr>
            <a:bgClr>
              <a:schemeClr val="bg1"/>
            </a:bgClr>
          </a:pattFill>
        </p:spPr>
        <p:txBody>
          <a:bodyPr wrap="square">
            <a:noAutofit/>
          </a:bodyPr>
          <a:lstStyle/>
          <a:p>
            <a:endParaRPr lang="en-ID"/>
          </a:p>
        </p:txBody>
      </p:sp>
      <p:pic>
        <p:nvPicPr>
          <p:cNvPr id="3" name="Picture 2">
            <a:extLst>
              <a:ext uri="{FF2B5EF4-FFF2-40B4-BE49-F238E27FC236}">
                <a16:creationId xmlns:a16="http://schemas.microsoft.com/office/drawing/2014/main" id="{C5E87A45-41C0-63A4-8B6F-5807E9450E2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54191" y="5972326"/>
            <a:ext cx="1976893" cy="710549"/>
          </a:xfrm>
          <a:prstGeom prst="rect">
            <a:avLst/>
          </a:prstGeom>
        </p:spPr>
      </p:pic>
    </p:spTree>
    <p:extLst>
      <p:ext uri="{BB962C8B-B14F-4D97-AF65-F5344CB8AC3E}">
        <p14:creationId xmlns:p14="http://schemas.microsoft.com/office/powerpoint/2010/main" val="2372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Slide">
    <p:bg>
      <p:bgPr>
        <a:solidFill>
          <a:srgbClr val="F6FAFB"/>
        </a:solidFill>
        <a:effectLst/>
      </p:bgPr>
    </p:b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FED07DE6-7C53-C349-9FDB-83B7BA163C0B}"/>
              </a:ext>
            </a:extLst>
          </p:cNvPr>
          <p:cNvSpPr>
            <a:spLocks noGrp="1"/>
          </p:cNvSpPr>
          <p:nvPr>
            <p:ph type="pic" sz="quarter" idx="10"/>
          </p:nvPr>
        </p:nvSpPr>
        <p:spPr>
          <a:xfrm>
            <a:off x="6096000" y="1"/>
            <a:ext cx="6096000" cy="6857999"/>
          </a:xfrm>
          <a:prstGeom prst="rect">
            <a:avLst/>
          </a:prstGeom>
          <a:ln w="9525">
            <a:noFill/>
          </a:ln>
        </p:spPr>
        <p:txBody>
          <a:bodyPr/>
          <a:lstStyle>
            <a:lvl1pPr>
              <a:defRPr sz="1300" b="0" i="0">
                <a:solidFill>
                  <a:schemeClr val="accent4"/>
                </a:solidFill>
                <a:latin typeface="Playfair Display" pitchFamily="2" charset="77"/>
              </a:defRPr>
            </a:lvl1pPr>
          </a:lstStyle>
          <a:p>
            <a:endParaRPr lang="en-US" dirty="0"/>
          </a:p>
        </p:txBody>
      </p:sp>
      <p:cxnSp>
        <p:nvCxnSpPr>
          <p:cNvPr id="6" name="Straight Connector 5">
            <a:extLst>
              <a:ext uri="{FF2B5EF4-FFF2-40B4-BE49-F238E27FC236}">
                <a16:creationId xmlns:a16="http://schemas.microsoft.com/office/drawing/2014/main" id="{D09DA637-D665-9744-8B0D-ED8CB1309255}"/>
              </a:ext>
            </a:extLst>
          </p:cNvPr>
          <p:cNvCxnSpPr>
            <a:cxnSpLocks/>
          </p:cNvCxnSpPr>
          <p:nvPr userDrawn="1"/>
        </p:nvCxnSpPr>
        <p:spPr>
          <a:xfrm>
            <a:off x="889433" y="859287"/>
            <a:ext cx="990600" cy="0"/>
          </a:xfrm>
          <a:prstGeom prst="line">
            <a:avLst/>
          </a:prstGeom>
          <a:ln w="28575">
            <a:solidFill>
              <a:srgbClr val="A12B2A"/>
            </a:solidFill>
          </a:ln>
        </p:spPr>
        <p:style>
          <a:lnRef idx="1">
            <a:schemeClr val="accent1"/>
          </a:lnRef>
          <a:fillRef idx="0">
            <a:schemeClr val="accent1"/>
          </a:fillRef>
          <a:effectRef idx="0">
            <a:schemeClr val="accent1"/>
          </a:effectRef>
          <a:fontRef idx="minor">
            <a:schemeClr val="tx1"/>
          </a:fontRef>
        </p:style>
      </p:cxnSp>
      <p:sp>
        <p:nvSpPr>
          <p:cNvPr id="8" name="Title 5">
            <a:extLst>
              <a:ext uri="{FF2B5EF4-FFF2-40B4-BE49-F238E27FC236}">
                <a16:creationId xmlns:a16="http://schemas.microsoft.com/office/drawing/2014/main" id="{36D286CE-FEBE-D54B-873D-136E4E4E3455}"/>
              </a:ext>
            </a:extLst>
          </p:cNvPr>
          <p:cNvSpPr>
            <a:spLocks noGrp="1"/>
          </p:cNvSpPr>
          <p:nvPr>
            <p:ph type="title" hasCustomPrompt="1"/>
          </p:nvPr>
        </p:nvSpPr>
        <p:spPr>
          <a:xfrm>
            <a:off x="870781" y="1133547"/>
            <a:ext cx="3975539" cy="984885"/>
          </a:xfrm>
          <a:prstGeom prst="rect">
            <a:avLst/>
          </a:prstGeom>
        </p:spPr>
        <p:txBody>
          <a:bodyPr lIns="0" tIns="0" rIns="0" bIns="0"/>
          <a:lstStyle>
            <a:lvl1pPr>
              <a:lnSpc>
                <a:spcPct val="80000"/>
              </a:lnSpc>
              <a:defRPr sz="4000" b="0" i="0">
                <a:solidFill>
                  <a:srgbClr val="003764"/>
                </a:solidFill>
                <a:latin typeface="Playfair Display" pitchFamily="2" charset="77"/>
                <a:ea typeface="Playfair Display" pitchFamily="2" charset="77"/>
                <a:cs typeface="Lato" panose="020F0502020204030203" pitchFamily="34" charset="0"/>
              </a:defRPr>
            </a:lvl1pPr>
          </a:lstStyle>
          <a:p>
            <a:r>
              <a:rPr lang="en-US" spc="-150" dirty="0"/>
              <a:t>Right </a:t>
            </a:r>
            <a:br>
              <a:rPr lang="en-US" spc="-150" dirty="0"/>
            </a:br>
            <a:r>
              <a:rPr lang="en-US" spc="-150" dirty="0"/>
              <a:t>Image</a:t>
            </a:r>
            <a:endParaRPr lang="en-US" dirty="0"/>
          </a:p>
        </p:txBody>
      </p:sp>
      <p:sp>
        <p:nvSpPr>
          <p:cNvPr id="9" name="Text Placeholder 2">
            <a:extLst>
              <a:ext uri="{FF2B5EF4-FFF2-40B4-BE49-F238E27FC236}">
                <a16:creationId xmlns:a16="http://schemas.microsoft.com/office/drawing/2014/main" id="{CC22154D-A393-C748-A735-93D9BCDD946E}"/>
              </a:ext>
            </a:extLst>
          </p:cNvPr>
          <p:cNvSpPr>
            <a:spLocks noGrp="1"/>
          </p:cNvSpPr>
          <p:nvPr>
            <p:ph type="body" sz="quarter" idx="11" hasCustomPrompt="1"/>
          </p:nvPr>
        </p:nvSpPr>
        <p:spPr>
          <a:xfrm>
            <a:off x="889434" y="2234680"/>
            <a:ext cx="3293584" cy="492443"/>
          </a:xfrm>
          <a:prstGeom prst="rect">
            <a:avLst/>
          </a:prstGeom>
        </p:spPr>
        <p:txBody>
          <a:bodyPr lIns="0" tIns="0" rIns="0" bIns="0"/>
          <a:lstStyle>
            <a:lvl1pPr marL="0" indent="0">
              <a:lnSpc>
                <a:spcPct val="100000"/>
              </a:lnSpc>
              <a:buNone/>
              <a:defRPr sz="1600" b="0" i="0" spc="0">
                <a:solidFill>
                  <a:srgbClr val="A12B2A"/>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Insert some short and brief explanatory text about the title here.</a:t>
            </a:r>
          </a:p>
        </p:txBody>
      </p:sp>
    </p:spTree>
    <p:extLst>
      <p:ext uri="{BB962C8B-B14F-4D97-AF65-F5344CB8AC3E}">
        <p14:creationId xmlns:p14="http://schemas.microsoft.com/office/powerpoint/2010/main" val="358034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3_Title Slide">
    <p:bg>
      <p:bgPr>
        <a:solidFill>
          <a:srgbClr val="F6FAFB"/>
        </a:solidFill>
        <a:effectLst/>
      </p:bgPr>
    </p:b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FED07DE6-7C53-C349-9FDB-83B7BA163C0B}"/>
              </a:ext>
            </a:extLst>
          </p:cNvPr>
          <p:cNvSpPr>
            <a:spLocks noGrp="1"/>
          </p:cNvSpPr>
          <p:nvPr>
            <p:ph type="pic" sz="quarter" idx="10"/>
          </p:nvPr>
        </p:nvSpPr>
        <p:spPr>
          <a:xfrm>
            <a:off x="0" y="1"/>
            <a:ext cx="6096000" cy="6857999"/>
          </a:xfrm>
          <a:prstGeom prst="rect">
            <a:avLst/>
          </a:prstGeom>
          <a:ln w="9525">
            <a:noFill/>
          </a:ln>
        </p:spPr>
        <p:txBody>
          <a:bodyPr/>
          <a:lstStyle>
            <a:lvl1pPr>
              <a:defRPr sz="1300" b="0" i="0">
                <a:solidFill>
                  <a:schemeClr val="accent4"/>
                </a:solidFill>
                <a:latin typeface="Playfair Display" pitchFamily="2" charset="77"/>
              </a:defRPr>
            </a:lvl1pPr>
          </a:lstStyle>
          <a:p>
            <a:endParaRPr lang="en-US" dirty="0"/>
          </a:p>
        </p:txBody>
      </p:sp>
      <p:cxnSp>
        <p:nvCxnSpPr>
          <p:cNvPr id="6" name="Straight Connector 5">
            <a:extLst>
              <a:ext uri="{FF2B5EF4-FFF2-40B4-BE49-F238E27FC236}">
                <a16:creationId xmlns:a16="http://schemas.microsoft.com/office/drawing/2014/main" id="{D09DA637-D665-9744-8B0D-ED8CB1309255}"/>
              </a:ext>
            </a:extLst>
          </p:cNvPr>
          <p:cNvCxnSpPr/>
          <p:nvPr userDrawn="1"/>
        </p:nvCxnSpPr>
        <p:spPr>
          <a:xfrm>
            <a:off x="7044184" y="849127"/>
            <a:ext cx="990600" cy="0"/>
          </a:xfrm>
          <a:prstGeom prst="line">
            <a:avLst/>
          </a:prstGeom>
          <a:ln w="28575">
            <a:solidFill>
              <a:srgbClr val="A12B2A"/>
            </a:solidFill>
          </a:ln>
        </p:spPr>
        <p:style>
          <a:lnRef idx="1">
            <a:schemeClr val="accent1"/>
          </a:lnRef>
          <a:fillRef idx="0">
            <a:schemeClr val="accent1"/>
          </a:fillRef>
          <a:effectRef idx="0">
            <a:schemeClr val="accent1"/>
          </a:effectRef>
          <a:fontRef idx="minor">
            <a:schemeClr val="tx1"/>
          </a:fontRef>
        </p:style>
      </p:cxnSp>
      <p:sp>
        <p:nvSpPr>
          <p:cNvPr id="8" name="Title 5">
            <a:extLst>
              <a:ext uri="{FF2B5EF4-FFF2-40B4-BE49-F238E27FC236}">
                <a16:creationId xmlns:a16="http://schemas.microsoft.com/office/drawing/2014/main" id="{36D286CE-FEBE-D54B-873D-136E4E4E3455}"/>
              </a:ext>
            </a:extLst>
          </p:cNvPr>
          <p:cNvSpPr>
            <a:spLocks noGrp="1"/>
          </p:cNvSpPr>
          <p:nvPr>
            <p:ph type="title" hasCustomPrompt="1"/>
          </p:nvPr>
        </p:nvSpPr>
        <p:spPr>
          <a:xfrm>
            <a:off x="7025532" y="1092907"/>
            <a:ext cx="5023213" cy="984885"/>
          </a:xfrm>
          <a:prstGeom prst="rect">
            <a:avLst/>
          </a:prstGeom>
        </p:spPr>
        <p:txBody>
          <a:bodyPr lIns="0" tIns="0" rIns="0" bIns="0"/>
          <a:lstStyle>
            <a:lvl1pPr>
              <a:lnSpc>
                <a:spcPct val="80000"/>
              </a:lnSpc>
              <a:defRPr sz="4000" b="0" i="0">
                <a:solidFill>
                  <a:srgbClr val="003764"/>
                </a:solidFill>
                <a:latin typeface="Playfair Display" pitchFamily="2" charset="77"/>
                <a:ea typeface="Playfair Display" pitchFamily="2" charset="77"/>
                <a:cs typeface="Lato" panose="020F0502020204030203" pitchFamily="34" charset="0"/>
              </a:defRPr>
            </a:lvl1pPr>
          </a:lstStyle>
          <a:p>
            <a:r>
              <a:rPr lang="en-US" spc="-150" dirty="0"/>
              <a:t>Left </a:t>
            </a:r>
            <a:br>
              <a:rPr lang="en-US" spc="-150" dirty="0"/>
            </a:br>
            <a:r>
              <a:rPr lang="en-US" spc="-150" dirty="0"/>
              <a:t>Image</a:t>
            </a:r>
            <a:endParaRPr lang="en-US" dirty="0"/>
          </a:p>
        </p:txBody>
      </p:sp>
      <p:sp>
        <p:nvSpPr>
          <p:cNvPr id="9" name="Text Placeholder 2">
            <a:extLst>
              <a:ext uri="{FF2B5EF4-FFF2-40B4-BE49-F238E27FC236}">
                <a16:creationId xmlns:a16="http://schemas.microsoft.com/office/drawing/2014/main" id="{92EF4004-F9FD-FF48-9D4F-20BE76AE554E}"/>
              </a:ext>
            </a:extLst>
          </p:cNvPr>
          <p:cNvSpPr>
            <a:spLocks noGrp="1"/>
          </p:cNvSpPr>
          <p:nvPr>
            <p:ph type="body" sz="quarter" idx="11" hasCustomPrompt="1"/>
          </p:nvPr>
        </p:nvSpPr>
        <p:spPr>
          <a:xfrm>
            <a:off x="7015022" y="2204550"/>
            <a:ext cx="2647968" cy="738664"/>
          </a:xfrm>
          <a:prstGeom prst="rect">
            <a:avLst/>
          </a:prstGeom>
        </p:spPr>
        <p:txBody>
          <a:bodyPr lIns="0" tIns="0" rIns="0" bIns="0"/>
          <a:lstStyle>
            <a:lvl1pPr marL="0" indent="0">
              <a:lnSpc>
                <a:spcPct val="100000"/>
              </a:lnSpc>
              <a:buNone/>
              <a:defRPr sz="1600" b="0" i="0" spc="0">
                <a:solidFill>
                  <a:srgbClr val="A12B2A"/>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Insert some short and brief explanatory text about the title here.</a:t>
            </a:r>
          </a:p>
        </p:txBody>
      </p:sp>
    </p:spTree>
    <p:extLst>
      <p:ext uri="{BB962C8B-B14F-4D97-AF65-F5344CB8AC3E}">
        <p14:creationId xmlns:p14="http://schemas.microsoft.com/office/powerpoint/2010/main" val="45751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6FAFB"/>
          </a:solidFill>
        </p:spPr>
        <p:txBody>
          <a:bodyPr wrap="square" lIns="0" tIns="0" rIns="0" bIns="0" rtlCol="0"/>
          <a:lstStyle/>
          <a:p>
            <a:endParaRPr/>
          </a:p>
        </p:txBody>
      </p:sp>
      <p:sp>
        <p:nvSpPr>
          <p:cNvPr id="2" name="Holder 2"/>
          <p:cNvSpPr>
            <a:spLocks noGrp="1"/>
          </p:cNvSpPr>
          <p:nvPr>
            <p:ph type="title"/>
          </p:nvPr>
        </p:nvSpPr>
        <p:spPr>
          <a:xfrm>
            <a:off x="620185" y="427227"/>
            <a:ext cx="10951628" cy="615553"/>
          </a:xfrm>
          <a:prstGeom prst="rect">
            <a:avLst/>
          </a:prstGeom>
        </p:spPr>
        <p:txBody>
          <a:bodyPr wrap="square" lIns="0" tIns="0" rIns="0" bIns="0">
            <a:spAutoFit/>
          </a:bodyPr>
          <a:lstStyle>
            <a:lvl1pPr>
              <a:defRPr sz="4000" b="0" i="0">
                <a:solidFill>
                  <a:srgbClr val="003764"/>
                </a:solidFill>
                <a:latin typeface="Cambria"/>
                <a:cs typeface="Cambria"/>
              </a:defRPr>
            </a:lvl1pPr>
          </a:lstStyle>
          <a:p>
            <a:endParaRPr dirty="0"/>
          </a:p>
        </p:txBody>
      </p:sp>
      <p:sp>
        <p:nvSpPr>
          <p:cNvPr id="3" name="Holder 3"/>
          <p:cNvSpPr>
            <a:spLocks noGrp="1"/>
          </p:cNvSpPr>
          <p:nvPr>
            <p:ph type="body" idx="1"/>
          </p:nvPr>
        </p:nvSpPr>
        <p:spPr>
          <a:xfrm>
            <a:off x="778936" y="2100394"/>
            <a:ext cx="10604500" cy="21043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6" name="Holder 6"/>
          <p:cNvSpPr>
            <a:spLocks noGrp="1"/>
          </p:cNvSpPr>
          <p:nvPr>
            <p:ph type="sldNum" sz="quarter" idx="7"/>
          </p:nvPr>
        </p:nvSpPr>
        <p:spPr>
          <a:xfrm>
            <a:off x="10965560" y="6270807"/>
            <a:ext cx="218440" cy="138499"/>
          </a:xfrm>
          <a:prstGeom prst="rect">
            <a:avLst/>
          </a:prstGeom>
        </p:spPr>
        <p:txBody>
          <a:bodyPr wrap="square" lIns="0" tIns="0" rIns="0" bIns="0">
            <a:spAutoFit/>
          </a:bodyPr>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8" r:id="rId10"/>
    <p:sldLayoutId id="2147483681" r:id="rId11"/>
  </p:sldLayoutIdLst>
  <p:txStyles>
    <p:titleStyle>
      <a:lvl1pPr>
        <a:defRPr b="0" i="0">
          <a:latin typeface="Playfair Display" pitchFamily="2" charset="77"/>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td.chem.msu.ru/people/"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hyperlink" Target="mailto:lorem@lorem-domain.com" TargetMode="External"/><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1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sky, outdoor, ground, way&#10;&#10;Description automatically generated">
            <a:extLst>
              <a:ext uri="{FF2B5EF4-FFF2-40B4-BE49-F238E27FC236}">
                <a16:creationId xmlns:a16="http://schemas.microsoft.com/office/drawing/2014/main" id="{58DCBDB3-C235-4FFC-C1B8-99CBEB7783D2}"/>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6" b="7816"/>
          <a:stretch>
            <a:fillRect/>
          </a:stretch>
        </p:blipFill>
        <p:spPr/>
      </p:pic>
      <p:grpSp>
        <p:nvGrpSpPr>
          <p:cNvPr id="3" name="Group 2">
            <a:extLst>
              <a:ext uri="{FF2B5EF4-FFF2-40B4-BE49-F238E27FC236}">
                <a16:creationId xmlns:a16="http://schemas.microsoft.com/office/drawing/2014/main" id="{C1575360-864F-2EB1-2FDC-9474DB5754E6}"/>
              </a:ext>
            </a:extLst>
          </p:cNvPr>
          <p:cNvGrpSpPr/>
          <p:nvPr/>
        </p:nvGrpSpPr>
        <p:grpSpPr>
          <a:xfrm>
            <a:off x="0" y="6136640"/>
            <a:ext cx="12192000" cy="431776"/>
            <a:chOff x="0" y="6136640"/>
            <a:chExt cx="12192000" cy="431776"/>
          </a:xfrm>
        </p:grpSpPr>
        <p:sp>
          <p:nvSpPr>
            <p:cNvPr id="4" name="Rectangle 3">
              <a:extLst>
                <a:ext uri="{FF2B5EF4-FFF2-40B4-BE49-F238E27FC236}">
                  <a16:creationId xmlns:a16="http://schemas.microsoft.com/office/drawing/2014/main" id="{C61E978F-FC7D-9FAF-D18A-3B1D4071EED7}"/>
                </a:ext>
              </a:extLst>
            </p:cNvPr>
            <p:cNvSpPr/>
            <p:nvPr/>
          </p:nvSpPr>
          <p:spPr>
            <a:xfrm>
              <a:off x="0" y="6136640"/>
              <a:ext cx="12192000" cy="431776"/>
            </a:xfrm>
            <a:prstGeom prst="rect">
              <a:avLst/>
            </a:prstGeom>
            <a:solidFill>
              <a:srgbClr val="0037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dirty="0">
                <a:latin typeface="Lato" panose="020F0502020204030203" pitchFamily="34" charset="0"/>
              </a:endParaRPr>
            </a:p>
          </p:txBody>
        </p:sp>
        <p:cxnSp>
          <p:nvCxnSpPr>
            <p:cNvPr id="5" name="Straight Connector 4">
              <a:extLst>
                <a:ext uri="{FF2B5EF4-FFF2-40B4-BE49-F238E27FC236}">
                  <a16:creationId xmlns:a16="http://schemas.microsoft.com/office/drawing/2014/main" id="{3D7A3814-DD07-6A5D-E9CF-32DCDC6C67A0}"/>
                </a:ext>
              </a:extLst>
            </p:cNvPr>
            <p:cNvCxnSpPr/>
            <p:nvPr/>
          </p:nvCxnSpPr>
          <p:spPr>
            <a:xfrm>
              <a:off x="0" y="613664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83ED408F-B8F5-FC37-1990-A039033BA4EA}"/>
              </a:ext>
            </a:extLst>
          </p:cNvPr>
          <p:cNvSpPr txBox="1"/>
          <p:nvPr/>
        </p:nvSpPr>
        <p:spPr>
          <a:xfrm>
            <a:off x="428929" y="6224188"/>
            <a:ext cx="8867471" cy="246221"/>
          </a:xfrm>
          <a:prstGeom prst="rect">
            <a:avLst/>
          </a:prstGeom>
          <a:noFill/>
        </p:spPr>
        <p:txBody>
          <a:bodyPr wrap="square" lIns="0" tIns="0" rIns="0" bIns="0" rtlCol="0">
            <a:spAutoFit/>
          </a:bodyPr>
          <a:lstStyle/>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Name | </a:t>
            </a:r>
            <a:r>
              <a:rPr lang="en-US" sz="1600" dirty="0">
                <a:solidFill>
                  <a:schemeClr val="bg1"/>
                </a:solidFill>
                <a:latin typeface="Lato Light" panose="020F0302020204030203" pitchFamily="34" charset="77"/>
                <a:ea typeface="Lato" panose="020F0502020204030203" pitchFamily="34" charset="0"/>
                <a:cs typeface="Lato" panose="020F0502020204030203" pitchFamily="34" charset="0"/>
              </a:rPr>
              <a:t>Presenter Name and Title</a:t>
            </a:r>
          </a:p>
        </p:txBody>
      </p:sp>
      <p:sp>
        <p:nvSpPr>
          <p:cNvPr id="9" name="TextBox 8">
            <a:extLst>
              <a:ext uri="{FF2B5EF4-FFF2-40B4-BE49-F238E27FC236}">
                <a16:creationId xmlns:a16="http://schemas.microsoft.com/office/drawing/2014/main" id="{FA8EA9AF-08C6-DF59-61BD-E5BA3187EB35}"/>
              </a:ext>
            </a:extLst>
          </p:cNvPr>
          <p:cNvSpPr txBox="1"/>
          <p:nvPr/>
        </p:nvSpPr>
        <p:spPr>
          <a:xfrm>
            <a:off x="7932750" y="6254965"/>
            <a:ext cx="3830321" cy="184666"/>
          </a:xfrm>
          <a:prstGeom prst="rect">
            <a:avLst/>
          </a:prstGeom>
          <a:noFill/>
        </p:spPr>
        <p:txBody>
          <a:bodyPr wrap="square" lIns="0" tIns="0" rIns="0" bIns="0" rtlCol="0">
            <a:spAutoFit/>
          </a:bodyPr>
          <a:lstStyle/>
          <a:p>
            <a:pPr algn="r"/>
            <a:r>
              <a:rPr lang="en-US" sz="1200" spc="200" dirty="0">
                <a:solidFill>
                  <a:schemeClr val="bg1"/>
                </a:solidFill>
                <a:latin typeface="Lato" panose="020F0502020204030203" pitchFamily="34" charset="0"/>
                <a:ea typeface="Lato" panose="020F0502020204030203" pitchFamily="34" charset="0"/>
                <a:cs typeface="Lato" panose="020F0502020204030203" pitchFamily="34" charset="0"/>
              </a:rPr>
              <a:t>AMERICANTRUSTRETIREMENT.COM</a:t>
            </a:r>
            <a:endParaRPr lang="en-US" sz="1200" spc="200" dirty="0">
              <a:solidFill>
                <a:schemeClr val="bg1"/>
              </a:solidFill>
              <a:latin typeface="Lato Light" panose="020F0302020204030203" pitchFamily="34" charset="77"/>
              <a:ea typeface="Lato" panose="020F0502020204030203" pitchFamily="34" charset="0"/>
              <a:cs typeface="Lato" panose="020F0502020204030203" pitchFamily="34" charset="0"/>
            </a:endParaRPr>
          </a:p>
        </p:txBody>
      </p:sp>
      <p:sp>
        <p:nvSpPr>
          <p:cNvPr id="2" name="TextBox 5">
            <a:extLst>
              <a:ext uri="{FF2B5EF4-FFF2-40B4-BE49-F238E27FC236}">
                <a16:creationId xmlns:a16="http://schemas.microsoft.com/office/drawing/2014/main" id="{D76F4714-02C7-BF31-045E-D7D18AAC22F1}"/>
              </a:ext>
            </a:extLst>
          </p:cNvPr>
          <p:cNvSpPr txBox="1"/>
          <p:nvPr/>
        </p:nvSpPr>
        <p:spPr>
          <a:xfrm>
            <a:off x="4029736" y="3124200"/>
            <a:ext cx="4132527" cy="775597"/>
          </a:xfrm>
          <a:prstGeom prst="rect">
            <a:avLst/>
          </a:prstGeom>
          <a:noFill/>
        </p:spPr>
        <p:txBody>
          <a:bodyPr wrap="square" lIns="0" tIns="0" rIns="0" bIns="0" rtlCol="0">
            <a:spAutoFit/>
          </a:bodyPr>
          <a:lstStyle>
            <a:defPPr>
              <a:defRPr kern="0"/>
            </a:defPPr>
          </a:lstStyle>
          <a:p>
            <a:pPr algn="ctr">
              <a:lnSpc>
                <a:spcPct val="90000"/>
              </a:lnSpc>
            </a:pPr>
            <a:r>
              <a:rPr lang="en-US" sz="2800" spc="-100" dirty="0">
                <a:solidFill>
                  <a:srgbClr val="003764"/>
                </a:solidFill>
                <a:latin typeface="Playfair Display" pitchFamily="2" charset="77"/>
                <a:ea typeface="Lato" panose="020F0502020204030203" pitchFamily="34" charset="0"/>
                <a:cs typeface="Lato" panose="020F0502020204030203" pitchFamily="34" charset="0"/>
              </a:rPr>
              <a:t>FAQs on Social Security Benefits</a:t>
            </a:r>
          </a:p>
        </p:txBody>
      </p:sp>
      <p:pic>
        <p:nvPicPr>
          <p:cNvPr id="10" name="Picture 9" descr="A black background with blue and red text&#10;&#10;Description automatically generated">
            <a:extLst>
              <a:ext uri="{FF2B5EF4-FFF2-40B4-BE49-F238E27FC236}">
                <a16:creationId xmlns:a16="http://schemas.microsoft.com/office/drawing/2014/main" id="{9D7428AC-00BC-1B98-9334-790C7CE8B8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4026" y="1711036"/>
            <a:ext cx="4783946" cy="1717964"/>
          </a:xfrm>
          <a:prstGeom prst="rect">
            <a:avLst/>
          </a:prstGeom>
        </p:spPr>
      </p:pic>
    </p:spTree>
    <p:extLst>
      <p:ext uri="{BB962C8B-B14F-4D97-AF65-F5344CB8AC3E}">
        <p14:creationId xmlns:p14="http://schemas.microsoft.com/office/powerpoint/2010/main" val="64247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1441278"/>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5" name="object 5"/>
          <p:cNvSpPr txBox="1"/>
          <p:nvPr/>
        </p:nvSpPr>
        <p:spPr>
          <a:xfrm>
            <a:off x="5972171" y="1752600"/>
            <a:ext cx="4993390" cy="3159391"/>
          </a:xfrm>
          <a:prstGeom prst="rect">
            <a:avLst/>
          </a:prstGeom>
        </p:spPr>
        <p:txBody>
          <a:bodyPr vert="horz" wrap="square" lIns="0" tIns="13335" rIns="0" bIns="0" rtlCol="0">
            <a:spAutoFit/>
          </a:bodyPr>
          <a:lstStyle/>
          <a:p>
            <a:pPr marL="184150" marR="5080" indent="-171450">
              <a:lnSpc>
                <a:spcPct val="99400"/>
              </a:lnSpc>
              <a:spcAft>
                <a:spcPts val="1200"/>
              </a:spcAft>
              <a:buClr>
                <a:srgbClr val="A12B2A"/>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In 2018, each $1,320 in earnings = 1 Credit  (This amount can fluctuate annually.)​</a:t>
            </a:r>
          </a:p>
          <a:p>
            <a:pPr marL="184150" marR="5080" indent="-171450">
              <a:lnSpc>
                <a:spcPct val="99400"/>
              </a:lnSpc>
              <a:spcAft>
                <a:spcPts val="1200"/>
              </a:spcAft>
              <a:buClr>
                <a:srgbClr val="A12B2A"/>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40 credits (10 years of work) are needed in order to qualify for a retirement benefit​</a:t>
            </a:r>
          </a:p>
          <a:p>
            <a:pPr marL="184150" marR="5080" indent="-171450">
              <a:lnSpc>
                <a:spcPct val="99400"/>
              </a:lnSpc>
              <a:spcAft>
                <a:spcPts val="1200"/>
              </a:spcAft>
              <a:buClr>
                <a:srgbClr val="A12B2A"/>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The more you earn, the higher your benefit​</a:t>
            </a:r>
          </a:p>
          <a:p>
            <a:pPr marL="184150" marR="5080" indent="-171450">
              <a:lnSpc>
                <a:spcPct val="99400"/>
              </a:lnSpc>
              <a:spcAft>
                <a:spcPts val="1200"/>
              </a:spcAft>
              <a:buClr>
                <a:srgbClr val="A12B2A"/>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You will only qualify for a benefit if you have accumulated the required 40 credits.  If you stop working prior to accumulating 40 credits, your earned credits are saved to your Social Security record and you are able to earn additional credits if you return to work.​</a:t>
            </a:r>
          </a:p>
          <a:p>
            <a:pPr marL="184150" marR="5080" indent="-171450">
              <a:lnSpc>
                <a:spcPct val="99400"/>
              </a:lnSpc>
              <a:spcAft>
                <a:spcPts val="1200"/>
              </a:spcAft>
              <a:buClr>
                <a:srgbClr val="A12B2A"/>
              </a:buClr>
              <a:buFont typeface="Arial" panose="020B0604020202020204" pitchFamily="34" charset="0"/>
              <a:buChar char="•"/>
            </a:pPr>
            <a:endParaRPr lang="en-US" sz="1200" dirty="0">
              <a:solidFill>
                <a:srgbClr val="54575A"/>
              </a:solidFill>
              <a:latin typeface="Lato" panose="020F0502020204030203" pitchFamily="34" charset="0"/>
              <a:ea typeface="Lato" panose="020F0502020204030203" pitchFamily="34" charset="0"/>
              <a:cs typeface="Lato" panose="020F0502020204030203" pitchFamily="34" charset="0"/>
            </a:endParaRPr>
          </a:p>
          <a:p>
            <a:pPr marL="12700" marR="5080">
              <a:lnSpc>
                <a:spcPct val="99400"/>
              </a:lnSpc>
              <a:spcAft>
                <a:spcPts val="1200"/>
              </a:spcAft>
              <a:buClr>
                <a:srgbClr val="A12B2A"/>
              </a:buClr>
            </a:pPr>
            <a:r>
              <a:rPr lang="en-US" sz="1200" b="1" dirty="0">
                <a:solidFill>
                  <a:srgbClr val="54575A"/>
                </a:solidFill>
                <a:latin typeface="Lato" panose="020F0502020204030203" pitchFamily="34" charset="0"/>
                <a:ea typeface="Lato" panose="020F0502020204030203" pitchFamily="34" charset="0"/>
                <a:cs typeface="Lato" panose="020F0502020204030203" pitchFamily="34" charset="0"/>
              </a:rPr>
              <a:t>Example:  To earn 4 credits in 2018, you must earn at least $5,280.  Earning 40 credits (10 years of work) throughout your working life will qualify you for a retirement benefit. </a:t>
            </a:r>
            <a:endParaRPr lang="en-US" sz="1200" b="1" dirty="0">
              <a:latin typeface="Lato" panose="020F0502020204030203" pitchFamily="34" charset="0"/>
              <a:ea typeface="Lato" panose="020F0502020204030203" pitchFamily="34" charset="0"/>
              <a:cs typeface="Lato" panose="020F0502020204030203" pitchFamily="34" charset="0"/>
            </a:endParaRPr>
          </a:p>
        </p:txBody>
      </p:sp>
      <p:sp>
        <p:nvSpPr>
          <p:cNvPr id="8" name="object 8"/>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10</a:t>
            </a:fld>
            <a:endParaRPr spc="-25"/>
          </a:p>
        </p:txBody>
      </p:sp>
      <p:sp>
        <p:nvSpPr>
          <p:cNvPr id="3" name="object 4">
            <a:extLst>
              <a:ext uri="{FF2B5EF4-FFF2-40B4-BE49-F238E27FC236}">
                <a16:creationId xmlns:a16="http://schemas.microsoft.com/office/drawing/2014/main" id="{F0EF1C54-0754-DE24-DA19-E547A3EDBD7D}"/>
              </a:ext>
            </a:extLst>
          </p:cNvPr>
          <p:cNvSpPr txBox="1">
            <a:spLocks noGrp="1"/>
          </p:cNvSpPr>
          <p:nvPr>
            <p:ph type="title"/>
          </p:nvPr>
        </p:nvSpPr>
        <p:spPr>
          <a:xfrm>
            <a:off x="620185" y="1194722"/>
            <a:ext cx="3951815" cy="2162643"/>
          </a:xfrm>
          <a:prstGeom prst="rect">
            <a:avLst/>
          </a:prstGeom>
        </p:spPr>
        <p:txBody>
          <a:bodyPr vert="horz" wrap="square" lIns="0" tIns="351028" rIns="0" bIns="0" rtlCol="0">
            <a:spAutoFit/>
          </a:bodyPr>
          <a:lstStyle/>
          <a:p>
            <a:pPr marL="12700">
              <a:lnSpc>
                <a:spcPts val="4700"/>
              </a:lnSpc>
            </a:pPr>
            <a:r>
              <a:rPr lang="en-US" spc="-20" dirty="0"/>
              <a:t>How Do I Become Eligible for Benefits?</a:t>
            </a:r>
            <a:endParaRPr sz="1600" dirty="0">
              <a:solidFill>
                <a:srgbClr val="A12B2A"/>
              </a:solidFill>
              <a:latin typeface="Lato" panose="020F0502020204030203" pitchFamily="34" charset="0"/>
              <a:cs typeface="Lato" panose="020F0502020204030203" pitchFamily="34" charset="0"/>
            </a:endParaRPr>
          </a:p>
        </p:txBody>
      </p:sp>
      <p:sp>
        <p:nvSpPr>
          <p:cNvPr id="12" name="TextBox 5">
            <a:extLst>
              <a:ext uri="{FF2B5EF4-FFF2-40B4-BE49-F238E27FC236}">
                <a16:creationId xmlns:a16="http://schemas.microsoft.com/office/drawing/2014/main" id="{9B65026A-4D51-CF43-B857-4BCDEFCC76B9}"/>
              </a:ext>
            </a:extLst>
          </p:cNvPr>
          <p:cNvSpPr txBox="1"/>
          <p:nvPr/>
        </p:nvSpPr>
        <p:spPr>
          <a:xfrm>
            <a:off x="544564" y="5895380"/>
            <a:ext cx="1344919" cy="1384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pic>
        <p:nvPicPr>
          <p:cNvPr id="6" name="Picture 5" descr="A black background with blue and red text&#10;&#10;Description automatically generated">
            <a:extLst>
              <a:ext uri="{FF2B5EF4-FFF2-40B4-BE49-F238E27FC236}">
                <a16:creationId xmlns:a16="http://schemas.microsoft.com/office/drawing/2014/main" id="{4316DA3E-B955-E8F8-9971-95AD7AD29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2717645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p:txBody>
          <a:bodyPr/>
          <a:lstStyle/>
          <a:p>
            <a:r>
              <a:rPr lang="en-US" dirty="0"/>
              <a:t>How Your Monthly Benefit is Determined</a:t>
            </a:r>
          </a:p>
        </p:txBody>
      </p:sp>
      <p:sp>
        <p:nvSpPr>
          <p:cNvPr id="28" name="TextBox 27">
            <a:extLst>
              <a:ext uri="{FF2B5EF4-FFF2-40B4-BE49-F238E27FC236}">
                <a16:creationId xmlns:a16="http://schemas.microsoft.com/office/drawing/2014/main" id="{89B5495E-8070-3446-9259-AEA728AFF63E}"/>
              </a:ext>
            </a:extLst>
          </p:cNvPr>
          <p:cNvSpPr txBox="1"/>
          <p:nvPr/>
        </p:nvSpPr>
        <p:spPr>
          <a:xfrm>
            <a:off x="6019800" y="2866867"/>
            <a:ext cx="4842581" cy="738664"/>
          </a:xfrm>
          <a:prstGeom prst="rect">
            <a:avLst/>
          </a:prstGeom>
          <a:noFill/>
        </p:spPr>
        <p:txBody>
          <a:bodyPr wrap="square" lIns="0" tIns="0" rIns="0" bIns="0" rtlCol="0">
            <a:spAutoFit/>
          </a:bodyPr>
          <a:lstStyle/>
          <a:p>
            <a:pPr>
              <a:spcAft>
                <a:spcPts val="650"/>
              </a:spcAft>
            </a:pPr>
            <a:r>
              <a:rPr lang="en-US" sz="1200" dirty="0">
                <a:solidFill>
                  <a:srgbClr val="24272A"/>
                </a:solidFill>
                <a:latin typeface="Lato" panose="020F0502020204030203" pitchFamily="34" charset="0"/>
                <a:ea typeface="Lato" panose="020F0502020204030203" pitchFamily="34" charset="0"/>
                <a:cs typeface="Lato" panose="020F0502020204030203" pitchFamily="34" charset="0"/>
              </a:rPr>
              <a:t>You may be eligible to collect Social Security benefits as early as age 62, but should you?   Taking benefits early will result in a reduced monthly benefit for you, your spouse or a surviving beneficiary – this reduction is permanent! </a:t>
            </a:r>
          </a:p>
        </p:txBody>
      </p:sp>
      <p:sp>
        <p:nvSpPr>
          <p:cNvPr id="30" name="Oval 29">
            <a:extLst>
              <a:ext uri="{FF2B5EF4-FFF2-40B4-BE49-F238E27FC236}">
                <a16:creationId xmlns:a16="http://schemas.microsoft.com/office/drawing/2014/main" id="{A1949125-4117-9D4D-A3D0-6C154E3174EB}"/>
              </a:ext>
            </a:extLst>
          </p:cNvPr>
          <p:cNvSpPr/>
          <p:nvPr/>
        </p:nvSpPr>
        <p:spPr>
          <a:xfrm>
            <a:off x="4822364" y="2769774"/>
            <a:ext cx="959299" cy="959299"/>
          </a:xfrm>
          <a:prstGeom prst="ellipse">
            <a:avLst/>
          </a:prstGeom>
          <a:solidFill>
            <a:srgbClr val="0037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dirty="0">
              <a:latin typeface="Lato" panose="020F0502020204030203" pitchFamily="34" charset="0"/>
            </a:endParaRPr>
          </a:p>
        </p:txBody>
      </p:sp>
      <p:sp>
        <p:nvSpPr>
          <p:cNvPr id="33" name="Oval 32">
            <a:extLst>
              <a:ext uri="{FF2B5EF4-FFF2-40B4-BE49-F238E27FC236}">
                <a16:creationId xmlns:a16="http://schemas.microsoft.com/office/drawing/2014/main" id="{852D2289-A3C2-724B-886D-23465421DD0E}"/>
              </a:ext>
            </a:extLst>
          </p:cNvPr>
          <p:cNvSpPr/>
          <p:nvPr/>
        </p:nvSpPr>
        <p:spPr>
          <a:xfrm>
            <a:off x="4822364" y="4409438"/>
            <a:ext cx="959299" cy="959299"/>
          </a:xfrm>
          <a:prstGeom prst="ellipse">
            <a:avLst/>
          </a:prstGeom>
          <a:solidFill>
            <a:srgbClr val="0037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dirty="0">
              <a:latin typeface="Lato" panose="020F0502020204030203" pitchFamily="34" charset="0"/>
            </a:endParaRPr>
          </a:p>
        </p:txBody>
      </p:sp>
      <p:sp>
        <p:nvSpPr>
          <p:cNvPr id="35" name="Text Placeholder 1">
            <a:extLst>
              <a:ext uri="{FF2B5EF4-FFF2-40B4-BE49-F238E27FC236}">
                <a16:creationId xmlns:a16="http://schemas.microsoft.com/office/drawing/2014/main" id="{696FAD27-3BA3-9049-8E94-F492448ACA6D}"/>
              </a:ext>
            </a:extLst>
          </p:cNvPr>
          <p:cNvSpPr txBox="1">
            <a:spLocks/>
          </p:cNvSpPr>
          <p:nvPr/>
        </p:nvSpPr>
        <p:spPr>
          <a:xfrm>
            <a:off x="4941432" y="2725802"/>
            <a:ext cx="959299" cy="830997"/>
          </a:xfrm>
          <a:prstGeom prst="rect">
            <a:avLst/>
          </a:prstGeom>
        </p:spPr>
        <p:txBody>
          <a:bodyPr wrap="square" lIns="0" tIns="0" rIns="0" bIns="0" anchor="ctr" anchorCtr="0">
            <a:spAutoFit/>
          </a:bodyPr>
          <a:lstStyle>
            <a:lvl1pPr marL="0" indent="0" algn="l" defTabSz="914400" rtl="0" eaLnBrk="1" latinLnBrk="0" hangingPunct="1">
              <a:lnSpc>
                <a:spcPct val="100000"/>
              </a:lnSpc>
              <a:spcBef>
                <a:spcPts val="0"/>
              </a:spcBef>
              <a:buFont typeface="Arial" panose="020B0604020202020204" pitchFamily="34" charset="0"/>
              <a:buNone/>
              <a:defRPr sz="4000" b="1" i="0" kern="1200" cap="none" spc="-150" baseline="0">
                <a:solidFill>
                  <a:srgbClr val="4B3048"/>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b="0" dirty="0">
                <a:solidFill>
                  <a:schemeClr val="bg1"/>
                </a:solidFill>
                <a:latin typeface="Playfair Display" pitchFamily="2" charset="77"/>
                <a:ea typeface="Lato" panose="020F0502020204030203" pitchFamily="34" charset="0"/>
                <a:cs typeface="Lato" panose="020F0502020204030203" pitchFamily="34" charset="0"/>
              </a:rPr>
              <a:t>01</a:t>
            </a:r>
          </a:p>
        </p:txBody>
      </p:sp>
      <p:sp>
        <p:nvSpPr>
          <p:cNvPr id="36" name="Text Placeholder 1">
            <a:extLst>
              <a:ext uri="{FF2B5EF4-FFF2-40B4-BE49-F238E27FC236}">
                <a16:creationId xmlns:a16="http://schemas.microsoft.com/office/drawing/2014/main" id="{9466454E-7CA6-CF45-9417-0B4ECFF51311}"/>
              </a:ext>
            </a:extLst>
          </p:cNvPr>
          <p:cNvSpPr txBox="1">
            <a:spLocks/>
          </p:cNvSpPr>
          <p:nvPr/>
        </p:nvSpPr>
        <p:spPr>
          <a:xfrm>
            <a:off x="4941432" y="4443191"/>
            <a:ext cx="959299" cy="830997"/>
          </a:xfrm>
          <a:prstGeom prst="rect">
            <a:avLst/>
          </a:prstGeom>
        </p:spPr>
        <p:txBody>
          <a:bodyPr wrap="square" lIns="0" tIns="0" rIns="0" bIns="0" anchor="ctr" anchorCtr="0">
            <a:spAutoFit/>
          </a:bodyPr>
          <a:lstStyle>
            <a:lvl1pPr marL="0" indent="0" algn="l" defTabSz="914400" rtl="0" eaLnBrk="1" latinLnBrk="0" hangingPunct="1">
              <a:lnSpc>
                <a:spcPct val="100000"/>
              </a:lnSpc>
              <a:spcBef>
                <a:spcPts val="0"/>
              </a:spcBef>
              <a:buFont typeface="Arial" panose="020B0604020202020204" pitchFamily="34" charset="0"/>
              <a:buNone/>
              <a:defRPr sz="4000" b="1" i="0" kern="1200" cap="none" spc="-150" baseline="0">
                <a:solidFill>
                  <a:srgbClr val="4B3048"/>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b="0" dirty="0">
                <a:solidFill>
                  <a:schemeClr val="bg1"/>
                </a:solidFill>
                <a:latin typeface="Playfair Display" pitchFamily="2" charset="77"/>
                <a:ea typeface="Lato" panose="020F0502020204030203" pitchFamily="34" charset="0"/>
                <a:cs typeface="Lato" panose="020F0502020204030203" pitchFamily="34" charset="0"/>
              </a:rPr>
              <a:t>02</a:t>
            </a:r>
          </a:p>
        </p:txBody>
      </p:sp>
      <p:sp>
        <p:nvSpPr>
          <p:cNvPr id="37" name="TextBox 36">
            <a:extLst>
              <a:ext uri="{FF2B5EF4-FFF2-40B4-BE49-F238E27FC236}">
                <a16:creationId xmlns:a16="http://schemas.microsoft.com/office/drawing/2014/main" id="{A1EE5A08-5EDB-E048-9F03-C4C9459E054B}"/>
              </a:ext>
            </a:extLst>
          </p:cNvPr>
          <p:cNvSpPr txBox="1"/>
          <p:nvPr/>
        </p:nvSpPr>
        <p:spPr>
          <a:xfrm>
            <a:off x="6019801" y="4563788"/>
            <a:ext cx="4655968" cy="553998"/>
          </a:xfrm>
          <a:prstGeom prst="rect">
            <a:avLst/>
          </a:prstGeom>
          <a:noFill/>
        </p:spPr>
        <p:txBody>
          <a:bodyPr wrap="square" lIns="0" tIns="0" rIns="0" bIns="0" rtlCol="0">
            <a:spAutoFit/>
          </a:bodyPr>
          <a:lstStyle/>
          <a:p>
            <a:pPr>
              <a:spcAft>
                <a:spcPts val="650"/>
              </a:spcAft>
            </a:pPr>
            <a:r>
              <a:rPr lang="en-US" sz="1200" dirty="0">
                <a:solidFill>
                  <a:srgbClr val="24272A"/>
                </a:solidFill>
                <a:latin typeface="Lato" panose="020F0502020204030203" pitchFamily="34" charset="0"/>
                <a:ea typeface="Lato" panose="020F0502020204030203" pitchFamily="34" charset="0"/>
                <a:cs typeface="Lato" panose="020F0502020204030203" pitchFamily="34" charset="0"/>
              </a:rPr>
              <a:t>On the other hand, delaying Social Security benefits until after FRA will allow you to earn “delayed retirement credits”, increasing the monthly benefit for each year that claiming is delayed</a:t>
            </a:r>
          </a:p>
        </p:txBody>
      </p:sp>
      <p:sp>
        <p:nvSpPr>
          <p:cNvPr id="17" name="Text Placeholder 2">
            <a:extLst>
              <a:ext uri="{FF2B5EF4-FFF2-40B4-BE49-F238E27FC236}">
                <a16:creationId xmlns:a16="http://schemas.microsoft.com/office/drawing/2014/main" id="{B39AC896-32F2-5141-A719-1A4676E1F780}"/>
              </a:ext>
            </a:extLst>
          </p:cNvPr>
          <p:cNvSpPr txBox="1">
            <a:spLocks/>
          </p:cNvSpPr>
          <p:nvPr/>
        </p:nvSpPr>
        <p:spPr>
          <a:xfrm>
            <a:off x="625274" y="1498407"/>
            <a:ext cx="9356926"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Social Security benefits are based on earnings over your working life as well as the age when you begin receiving benefits</a:t>
            </a:r>
          </a:p>
        </p:txBody>
      </p:sp>
      <p:cxnSp>
        <p:nvCxnSpPr>
          <p:cNvPr id="3" name="Straight Connector 2">
            <a:extLst>
              <a:ext uri="{FF2B5EF4-FFF2-40B4-BE49-F238E27FC236}">
                <a16:creationId xmlns:a16="http://schemas.microsoft.com/office/drawing/2014/main" id="{63004854-FFB8-1D42-B59D-1C29A827CDB0}"/>
              </a:ext>
            </a:extLst>
          </p:cNvPr>
          <p:cNvCxnSpPr>
            <a:cxnSpLocks/>
          </p:cNvCxnSpPr>
          <p:nvPr/>
        </p:nvCxnSpPr>
        <p:spPr>
          <a:xfrm>
            <a:off x="4114800" y="2652686"/>
            <a:ext cx="0" cy="2971800"/>
          </a:xfrm>
          <a:prstGeom prst="line">
            <a:avLst/>
          </a:prstGeom>
          <a:ln w="9525">
            <a:solidFill>
              <a:srgbClr val="707271"/>
            </a:solidFill>
          </a:ln>
        </p:spPr>
        <p:style>
          <a:lnRef idx="1">
            <a:schemeClr val="accent1"/>
          </a:lnRef>
          <a:fillRef idx="0">
            <a:schemeClr val="accent1"/>
          </a:fillRef>
          <a:effectRef idx="0">
            <a:schemeClr val="accent1"/>
          </a:effectRef>
          <a:fontRef idx="minor">
            <a:schemeClr val="tx1"/>
          </a:fontRef>
        </p:style>
      </p:cxnSp>
      <p:sp>
        <p:nvSpPr>
          <p:cNvPr id="8" name="TextBox 16">
            <a:extLst>
              <a:ext uri="{FF2B5EF4-FFF2-40B4-BE49-F238E27FC236}">
                <a16:creationId xmlns:a16="http://schemas.microsoft.com/office/drawing/2014/main" id="{491B6490-4D6E-5D47-85C3-58AD1D174EB5}"/>
              </a:ext>
            </a:extLst>
          </p:cNvPr>
          <p:cNvSpPr txBox="1"/>
          <p:nvPr/>
        </p:nvSpPr>
        <p:spPr>
          <a:xfrm>
            <a:off x="638721" y="2713610"/>
            <a:ext cx="2649448" cy="98488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50"/>
              </a:spcAft>
            </a:pPr>
            <a:r>
              <a:rPr lang="en-US" sz="1600" b="1" dirty="0">
                <a:solidFill>
                  <a:srgbClr val="7D7E7F"/>
                </a:solidFill>
                <a:latin typeface="Lato" panose="020F0502020204030203" pitchFamily="34" charset="0"/>
                <a:ea typeface="Lato" panose="020F0502020204030203" pitchFamily="34" charset="0"/>
                <a:cs typeface="Lato" panose="020F0502020204030203" pitchFamily="34" charset="0"/>
              </a:rPr>
              <a:t>Full Retirement Age (FRA) </a:t>
            </a:r>
            <a:r>
              <a:rPr lang="en-US" sz="1600" dirty="0">
                <a:solidFill>
                  <a:srgbClr val="7D7E7F"/>
                </a:solidFill>
                <a:latin typeface="Lato" panose="020F0502020204030203" pitchFamily="34" charset="0"/>
                <a:ea typeface="Lato" panose="020F0502020204030203" pitchFamily="34" charset="0"/>
                <a:cs typeface="Lato" panose="020F0502020204030203" pitchFamily="34" charset="0"/>
              </a:rPr>
              <a:t>– The age at which you are able to receive full  Social Security benefits</a:t>
            </a:r>
          </a:p>
        </p:txBody>
      </p:sp>
      <p:sp>
        <p:nvSpPr>
          <p:cNvPr id="9" name="TextBox 18">
            <a:extLst>
              <a:ext uri="{FF2B5EF4-FFF2-40B4-BE49-F238E27FC236}">
                <a16:creationId xmlns:a16="http://schemas.microsoft.com/office/drawing/2014/main" id="{54A91272-919F-5B49-A781-B3378DBA45D7}"/>
              </a:ext>
            </a:extLst>
          </p:cNvPr>
          <p:cNvSpPr txBox="1"/>
          <p:nvPr/>
        </p:nvSpPr>
        <p:spPr>
          <a:xfrm>
            <a:off x="625274" y="6084012"/>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pic>
        <p:nvPicPr>
          <p:cNvPr id="4" name="Picture 3" descr="A black background with blue and red text&#10;&#10;Description automatically generated">
            <a:extLst>
              <a:ext uri="{FF2B5EF4-FFF2-40B4-BE49-F238E27FC236}">
                <a16:creationId xmlns:a16="http://schemas.microsoft.com/office/drawing/2014/main" id="{2A7D75B1-6B50-7BF4-2EE2-B1A16C589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85902"/>
            <a:ext cx="1871565" cy="672098"/>
          </a:xfrm>
          <a:prstGeom prst="rect">
            <a:avLst/>
          </a:prstGeom>
        </p:spPr>
      </p:pic>
    </p:spTree>
    <p:extLst>
      <p:ext uri="{BB962C8B-B14F-4D97-AF65-F5344CB8AC3E}">
        <p14:creationId xmlns:p14="http://schemas.microsoft.com/office/powerpoint/2010/main" val="80168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p:txBody>
          <a:bodyPr/>
          <a:lstStyle/>
          <a:p>
            <a:r>
              <a:rPr lang="en-US" dirty="0"/>
              <a:t>How Your Monthly Benefit is Determined</a:t>
            </a:r>
          </a:p>
        </p:txBody>
      </p:sp>
      <p:sp>
        <p:nvSpPr>
          <p:cNvPr id="17" name="Text Placeholder 2">
            <a:extLst>
              <a:ext uri="{FF2B5EF4-FFF2-40B4-BE49-F238E27FC236}">
                <a16:creationId xmlns:a16="http://schemas.microsoft.com/office/drawing/2014/main" id="{B39AC896-32F2-5141-A719-1A4676E1F780}"/>
              </a:ext>
            </a:extLst>
          </p:cNvPr>
          <p:cNvSpPr txBox="1">
            <a:spLocks/>
          </p:cNvSpPr>
          <p:nvPr/>
        </p:nvSpPr>
        <p:spPr>
          <a:xfrm>
            <a:off x="625274" y="1498407"/>
            <a:ext cx="9356926"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Social Security benefits are based on earnings over your working life as well as the age when you begin receiving benefits</a:t>
            </a:r>
          </a:p>
        </p:txBody>
      </p:sp>
      <p:sp>
        <p:nvSpPr>
          <p:cNvPr id="4" name="Rectangle 3">
            <a:extLst>
              <a:ext uri="{FF2B5EF4-FFF2-40B4-BE49-F238E27FC236}">
                <a16:creationId xmlns:a16="http://schemas.microsoft.com/office/drawing/2014/main" id="{7789AF19-050D-EF45-9447-6458CBCF95FA}"/>
              </a:ext>
            </a:extLst>
          </p:cNvPr>
          <p:cNvSpPr/>
          <p:nvPr/>
        </p:nvSpPr>
        <p:spPr>
          <a:xfrm>
            <a:off x="632886" y="3324428"/>
            <a:ext cx="9708709" cy="3540499"/>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5" name="TextBox 36">
            <a:extLst>
              <a:ext uri="{FF2B5EF4-FFF2-40B4-BE49-F238E27FC236}">
                <a16:creationId xmlns:a16="http://schemas.microsoft.com/office/drawing/2014/main" id="{AE36BA15-FDEA-1746-9E7F-EA7FFBFE5264}"/>
              </a:ext>
            </a:extLst>
          </p:cNvPr>
          <p:cNvSpPr txBox="1"/>
          <p:nvPr/>
        </p:nvSpPr>
        <p:spPr>
          <a:xfrm>
            <a:off x="914400" y="3775314"/>
            <a:ext cx="5450025" cy="38626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1408"/>
              </a:lnSpc>
              <a:spcAft>
                <a:spcPts val="100"/>
              </a:spcAft>
            </a:pPr>
            <a:r>
              <a:rPr lang="en-US" sz="1800" b="1" spc="-30" dirty="0">
                <a:solidFill>
                  <a:srgbClr val="F6F8FA"/>
                </a:solidFill>
                <a:latin typeface="Lato" panose="020F0502020204030203" pitchFamily="34" charset="0"/>
                <a:ea typeface="Lato" panose="020F0502020204030203" pitchFamily="34" charset="0"/>
                <a:cs typeface="Lato" panose="020F0502020204030203" pitchFamily="34" charset="0"/>
              </a:rPr>
              <a:t>Full Retirement Age (FRA)</a:t>
            </a:r>
          </a:p>
          <a:p>
            <a:pPr lvl="0">
              <a:lnSpc>
                <a:spcPct val="90000"/>
              </a:lnSpc>
              <a:spcAft>
                <a:spcPts val="100"/>
              </a:spcAft>
            </a:pPr>
            <a:r>
              <a:rPr lang="en-US" sz="1400" dirty="0">
                <a:solidFill>
                  <a:srgbClr val="F6F8FA"/>
                </a:solidFill>
                <a:latin typeface="Lato" panose="020F0502020204030203" pitchFamily="34" charset="0"/>
                <a:ea typeface="Lato" panose="020F0502020204030203" pitchFamily="34" charset="0"/>
                <a:cs typeface="Lato" panose="020F0502020204030203" pitchFamily="34" charset="0"/>
              </a:rPr>
              <a:t>The age at which you are able to receive full  Social Security benefits</a:t>
            </a:r>
          </a:p>
        </p:txBody>
      </p:sp>
      <p:sp>
        <p:nvSpPr>
          <p:cNvPr id="6" name="TextBox 37">
            <a:extLst>
              <a:ext uri="{FF2B5EF4-FFF2-40B4-BE49-F238E27FC236}">
                <a16:creationId xmlns:a16="http://schemas.microsoft.com/office/drawing/2014/main" id="{C64E545A-05C4-0D40-A9A0-07B2E4ADCC6A}"/>
              </a:ext>
            </a:extLst>
          </p:cNvPr>
          <p:cNvSpPr txBox="1"/>
          <p:nvPr/>
        </p:nvSpPr>
        <p:spPr>
          <a:xfrm>
            <a:off x="914400" y="4635582"/>
            <a:ext cx="3623452" cy="3877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nSpc>
                <a:spcPct val="90000"/>
              </a:lnSpc>
              <a:spcAft>
                <a:spcPts val="100"/>
              </a:spcAft>
              <a:buFont typeface="Arial" panose="020B0604020202020204" pitchFamily="34" charset="0"/>
              <a:buChar char="•"/>
            </a:pPr>
            <a:r>
              <a:rPr lang="en-US" sz="1400">
                <a:solidFill>
                  <a:srgbClr val="F6F8FA"/>
                </a:solidFill>
                <a:latin typeface="Lato" panose="020F0502020204030203" pitchFamily="34" charset="0"/>
                <a:ea typeface="Lato" panose="020F0502020204030203" pitchFamily="34" charset="0"/>
                <a:cs typeface="Lato" panose="020F0502020204030203" pitchFamily="34" charset="0"/>
              </a:rPr>
              <a:t>Longevity should be considered when choosing to start benefits</a:t>
            </a:r>
          </a:p>
        </p:txBody>
      </p:sp>
      <p:sp>
        <p:nvSpPr>
          <p:cNvPr id="7" name="TextBox 38">
            <a:extLst>
              <a:ext uri="{FF2B5EF4-FFF2-40B4-BE49-F238E27FC236}">
                <a16:creationId xmlns:a16="http://schemas.microsoft.com/office/drawing/2014/main" id="{9DBA654A-56F2-CB4C-955C-09A478DCFC5A}"/>
              </a:ext>
            </a:extLst>
          </p:cNvPr>
          <p:cNvSpPr txBox="1"/>
          <p:nvPr/>
        </p:nvSpPr>
        <p:spPr>
          <a:xfrm>
            <a:off x="4870583" y="4604609"/>
            <a:ext cx="3426410" cy="3877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nSpc>
                <a:spcPct val="90000"/>
              </a:lnSpc>
              <a:spcAft>
                <a:spcPts val="100"/>
              </a:spcAft>
              <a:buFont typeface="Arial" panose="020B0604020202020204" pitchFamily="34" charset="0"/>
              <a:buChar char="•"/>
            </a:pPr>
            <a:r>
              <a:rPr lang="en-US" sz="1400" dirty="0">
                <a:solidFill>
                  <a:srgbClr val="F6F8FA"/>
                </a:solidFill>
                <a:latin typeface="Lato" panose="020F0502020204030203" pitchFamily="34" charset="0"/>
                <a:ea typeface="Lato" panose="020F0502020204030203" pitchFamily="34" charset="0"/>
                <a:cs typeface="Lato" panose="020F0502020204030203" pitchFamily="34" charset="0"/>
              </a:rPr>
              <a:t>A 65-year-old man today can expect to live, on average, until age 84.</a:t>
            </a:r>
          </a:p>
        </p:txBody>
      </p:sp>
      <p:sp>
        <p:nvSpPr>
          <p:cNvPr id="10" name="TextBox 39">
            <a:extLst>
              <a:ext uri="{FF2B5EF4-FFF2-40B4-BE49-F238E27FC236}">
                <a16:creationId xmlns:a16="http://schemas.microsoft.com/office/drawing/2014/main" id="{B42747F1-AA39-8D48-B1EE-39EF1763640D}"/>
              </a:ext>
            </a:extLst>
          </p:cNvPr>
          <p:cNvSpPr txBox="1"/>
          <p:nvPr/>
        </p:nvSpPr>
        <p:spPr>
          <a:xfrm>
            <a:off x="914400" y="5810285"/>
            <a:ext cx="3426410" cy="3877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nSpc>
                <a:spcPct val="90000"/>
              </a:lnSpc>
              <a:spcAft>
                <a:spcPts val="100"/>
              </a:spcAft>
              <a:buFont typeface="Arial" panose="020B0604020202020204" pitchFamily="34" charset="0"/>
              <a:buChar char="•"/>
            </a:pPr>
            <a:r>
              <a:rPr lang="en-US" sz="1400" dirty="0">
                <a:solidFill>
                  <a:srgbClr val="F6F8FA"/>
                </a:solidFill>
                <a:latin typeface="Lato" panose="020F0502020204030203" pitchFamily="34" charset="0"/>
                <a:ea typeface="Lato" panose="020F0502020204030203" pitchFamily="34" charset="0"/>
                <a:cs typeface="Lato" panose="020F0502020204030203" pitchFamily="34" charset="0"/>
              </a:rPr>
              <a:t>A 65-year-old woman today can expect to live, on average until age 86.</a:t>
            </a:r>
          </a:p>
        </p:txBody>
      </p:sp>
      <p:sp>
        <p:nvSpPr>
          <p:cNvPr id="11" name="TextBox 40">
            <a:extLst>
              <a:ext uri="{FF2B5EF4-FFF2-40B4-BE49-F238E27FC236}">
                <a16:creationId xmlns:a16="http://schemas.microsoft.com/office/drawing/2014/main" id="{8FF47420-CE89-3243-9F4B-F3D88600DF50}"/>
              </a:ext>
            </a:extLst>
          </p:cNvPr>
          <p:cNvSpPr txBox="1"/>
          <p:nvPr/>
        </p:nvSpPr>
        <p:spPr>
          <a:xfrm>
            <a:off x="4870583" y="5763642"/>
            <a:ext cx="4056032" cy="5816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nSpc>
                <a:spcPct val="90000"/>
              </a:lnSpc>
              <a:spcAft>
                <a:spcPts val="100"/>
              </a:spcAft>
              <a:buFont typeface="Arial" panose="020B0604020202020204" pitchFamily="34" charset="0"/>
              <a:buChar char="•"/>
            </a:pPr>
            <a:r>
              <a:rPr lang="en-US" sz="1400">
                <a:solidFill>
                  <a:srgbClr val="F6F8FA"/>
                </a:solidFill>
                <a:latin typeface="Lato" panose="020F0502020204030203" pitchFamily="34" charset="0"/>
                <a:ea typeface="Lato" panose="020F0502020204030203" pitchFamily="34" charset="0"/>
                <a:cs typeface="Lato" panose="020F0502020204030203" pitchFamily="34" charset="0"/>
              </a:rPr>
              <a:t>It is important to consider your health and family history to help determine if early or delayed benefits are best for you. </a:t>
            </a:r>
          </a:p>
        </p:txBody>
      </p:sp>
    </p:spTree>
    <p:extLst>
      <p:ext uri="{BB962C8B-B14F-4D97-AF65-F5344CB8AC3E}">
        <p14:creationId xmlns:p14="http://schemas.microsoft.com/office/powerpoint/2010/main" val="4103422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8F4DCCB-AACE-CD7D-676C-166B4F377BE0}"/>
              </a:ext>
            </a:extLst>
          </p:cNvPr>
          <p:cNvSpPr>
            <a:spLocks noGrp="1"/>
          </p:cNvSpPr>
          <p:nvPr>
            <p:ph type="pic" sz="quarter" idx="10"/>
          </p:nvPr>
        </p:nvSpPr>
        <p:spPr>
          <a:pattFill prst="pct5">
            <a:fgClr>
              <a:srgbClr val="003764"/>
            </a:fgClr>
            <a:bgClr>
              <a:schemeClr val="bg1"/>
            </a:bgClr>
          </a:pattFill>
        </p:spPr>
        <p:txBody>
          <a:bodyPr/>
          <a:lstStyle/>
          <a:p>
            <a:endParaRPr lang="en-US"/>
          </a:p>
        </p:txBody>
      </p:sp>
      <p:sp>
        <p:nvSpPr>
          <p:cNvPr id="8" name="Title 7">
            <a:extLst>
              <a:ext uri="{FF2B5EF4-FFF2-40B4-BE49-F238E27FC236}">
                <a16:creationId xmlns:a16="http://schemas.microsoft.com/office/drawing/2014/main" id="{222102E2-DDD8-7F60-D698-ADD0A983E30F}"/>
              </a:ext>
            </a:extLst>
          </p:cNvPr>
          <p:cNvSpPr>
            <a:spLocks noGrp="1"/>
          </p:cNvSpPr>
          <p:nvPr>
            <p:ph type="title"/>
          </p:nvPr>
        </p:nvSpPr>
        <p:spPr>
          <a:xfrm>
            <a:off x="870781" y="1133547"/>
            <a:ext cx="3975539" cy="1477328"/>
          </a:xfrm>
        </p:spPr>
        <p:txBody>
          <a:bodyPr/>
          <a:lstStyle/>
          <a:p>
            <a:r>
              <a:rPr lang="en-US" dirty="0"/>
              <a:t>How Your Monthly is Determined</a:t>
            </a:r>
          </a:p>
        </p:txBody>
      </p:sp>
      <p:sp>
        <p:nvSpPr>
          <p:cNvPr id="6" name="Text Placeholder 2">
            <a:extLst>
              <a:ext uri="{FF2B5EF4-FFF2-40B4-BE49-F238E27FC236}">
                <a16:creationId xmlns:a16="http://schemas.microsoft.com/office/drawing/2014/main" id="{FD111D65-6F35-BB4E-B623-F077D8A4DFB7}"/>
              </a:ext>
            </a:extLst>
          </p:cNvPr>
          <p:cNvSpPr>
            <a:spLocks noGrp="1"/>
          </p:cNvSpPr>
          <p:nvPr>
            <p:ph type="body" sz="quarter" idx="11" hasCustomPrompt="1"/>
          </p:nvPr>
        </p:nvSpPr>
        <p:spPr>
          <a:xfrm>
            <a:off x="870781" y="2936557"/>
            <a:ext cx="3293584" cy="984885"/>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stStyle>
          <a:p>
            <a:pPr lvl="0">
              <a:lnSpc>
                <a:spcPct val="100000"/>
              </a:lnSpc>
            </a:pPr>
            <a:r>
              <a:rPr lang="en-US" sz="1600" b="0" spc="0" dirty="0">
                <a:solidFill>
                  <a:srgbClr val="A12B2A"/>
                </a:solidFill>
              </a:rPr>
              <a:t>Social Security benefits are based on earnings over your working life as well as the age when you begin receiving benefits</a:t>
            </a:r>
          </a:p>
        </p:txBody>
      </p:sp>
      <p:sp>
        <p:nvSpPr>
          <p:cNvPr id="5" name="TextBox 4">
            <a:extLst>
              <a:ext uri="{FF2B5EF4-FFF2-40B4-BE49-F238E27FC236}">
                <a16:creationId xmlns:a16="http://schemas.microsoft.com/office/drawing/2014/main" id="{EA26F0E6-43BC-8542-B7D6-E866912AC0F5}"/>
              </a:ext>
            </a:extLst>
          </p:cNvPr>
          <p:cNvSpPr txBox="1"/>
          <p:nvPr/>
        </p:nvSpPr>
        <p:spPr>
          <a:xfrm>
            <a:off x="870781" y="4247124"/>
            <a:ext cx="3634845" cy="1107996"/>
          </a:xfrm>
          <a:prstGeom prst="rect">
            <a:avLst/>
          </a:prstGeom>
          <a:noFill/>
        </p:spPr>
        <p:txBody>
          <a:bodyPr wrap="square" lIns="0" tIns="0" rIns="0" bIns="0" rtlCol="0">
            <a:spAutoFit/>
          </a:bodyPr>
          <a:lstStyle/>
          <a:p>
            <a:pPr>
              <a:spcAft>
                <a:spcPts val="1250"/>
              </a:spcAft>
            </a:pPr>
            <a:r>
              <a:rPr lang="en-US" sz="1200" b="1" dirty="0">
                <a:solidFill>
                  <a:srgbClr val="54575A"/>
                </a:solidFill>
                <a:latin typeface="Lato" panose="020F0502020204030203" pitchFamily="34" charset="0"/>
                <a:ea typeface="Lato" panose="020F0502020204030203" pitchFamily="34" charset="0"/>
                <a:cs typeface="Lato" panose="020F0502020204030203" pitchFamily="34" charset="0"/>
              </a:rPr>
              <a:t>Primary Insurance Amount (PIA) – </a:t>
            </a: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Your primary insurance amount is the amount of benefit you will receive if you begin collecting at your Full Retirement Age (FRA).  At this age, your benefit is neither reduced for early retirement nor increased for delayed retirement. </a:t>
            </a:r>
          </a:p>
        </p:txBody>
      </p:sp>
      <p:pic>
        <p:nvPicPr>
          <p:cNvPr id="2050" name="Picture 2">
            <a:extLst>
              <a:ext uri="{FF2B5EF4-FFF2-40B4-BE49-F238E27FC236}">
                <a16:creationId xmlns:a16="http://schemas.microsoft.com/office/drawing/2014/main" id="{3F9373BD-4069-8DA6-884B-32AC5C69D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917"/>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6">
            <a:extLst>
              <a:ext uri="{FF2B5EF4-FFF2-40B4-BE49-F238E27FC236}">
                <a16:creationId xmlns:a16="http://schemas.microsoft.com/office/drawing/2014/main" id="{13091EA6-41CE-AB45-B626-34240C45B49D}"/>
              </a:ext>
            </a:extLst>
          </p:cNvPr>
          <p:cNvSpPr txBox="1"/>
          <p:nvPr/>
        </p:nvSpPr>
        <p:spPr>
          <a:xfrm>
            <a:off x="870781" y="6019800"/>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pic>
        <p:nvPicPr>
          <p:cNvPr id="4" name="Picture 3" descr="A black background with blue and red text&#10;&#10;Description automatically generated">
            <a:extLst>
              <a:ext uri="{FF2B5EF4-FFF2-40B4-BE49-F238E27FC236}">
                <a16:creationId xmlns:a16="http://schemas.microsoft.com/office/drawing/2014/main" id="{EBB758D4-8EAC-4585-0D06-2F5A16062E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177815"/>
            <a:ext cx="1871565" cy="672098"/>
          </a:xfrm>
          <a:prstGeom prst="rect">
            <a:avLst/>
          </a:prstGeom>
        </p:spPr>
      </p:pic>
    </p:spTree>
    <p:extLst>
      <p:ext uri="{BB962C8B-B14F-4D97-AF65-F5344CB8AC3E}">
        <p14:creationId xmlns:p14="http://schemas.microsoft.com/office/powerpoint/2010/main" val="89084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A839E46-9BA3-EBC8-48C4-CFC08989E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7">
            <a:extLst>
              <a:ext uri="{FF2B5EF4-FFF2-40B4-BE49-F238E27FC236}">
                <a16:creationId xmlns:a16="http://schemas.microsoft.com/office/drawing/2014/main" id="{25D98AA4-3D20-D197-4F2A-6CDBE108E85F}"/>
              </a:ext>
            </a:extLst>
          </p:cNvPr>
          <p:cNvSpPr txBox="1">
            <a:spLocks/>
          </p:cNvSpPr>
          <p:nvPr/>
        </p:nvSpPr>
        <p:spPr>
          <a:xfrm>
            <a:off x="7025532" y="1092907"/>
            <a:ext cx="3975539" cy="1477328"/>
          </a:xfrm>
          <a:prstGeom prst="rect">
            <a:avLst/>
          </a:prstGeom>
        </p:spPr>
        <p:txBody>
          <a:bodyPr wrap="square" lIns="0" tIns="0" rIns="0" bIns="0">
            <a:spAutoFit/>
          </a:bodyPr>
          <a:lstStyle>
            <a:lvl1pPr>
              <a:lnSpc>
                <a:spcPct val="80000"/>
              </a:lnSpc>
              <a:defRPr sz="4000" b="0" i="0">
                <a:solidFill>
                  <a:srgbClr val="003764"/>
                </a:solidFill>
                <a:latin typeface="Playfair Display" pitchFamily="2" charset="77"/>
                <a:ea typeface="Playfair Display" pitchFamily="2" charset="77"/>
                <a:cs typeface="Lato" panose="020F0502020204030203" pitchFamily="34" charset="0"/>
              </a:defRPr>
            </a:lvl1pPr>
          </a:lstStyle>
          <a:p>
            <a:r>
              <a:rPr lang="en-US"/>
              <a:t>How Your Monthly is Determined</a:t>
            </a:r>
            <a:endParaRPr lang="en-US" dirty="0"/>
          </a:p>
        </p:txBody>
      </p:sp>
      <p:sp>
        <p:nvSpPr>
          <p:cNvPr id="7" name="Text Placeholder 2">
            <a:extLst>
              <a:ext uri="{FF2B5EF4-FFF2-40B4-BE49-F238E27FC236}">
                <a16:creationId xmlns:a16="http://schemas.microsoft.com/office/drawing/2014/main" id="{233BA4B1-0FD0-84F6-404B-D586739AEB1E}"/>
              </a:ext>
            </a:extLst>
          </p:cNvPr>
          <p:cNvSpPr>
            <a:spLocks noGrp="1"/>
          </p:cNvSpPr>
          <p:nvPr>
            <p:ph type="body" sz="quarter" idx="11" hasCustomPrompt="1"/>
          </p:nvPr>
        </p:nvSpPr>
        <p:spPr>
          <a:xfrm>
            <a:off x="7025532" y="2895917"/>
            <a:ext cx="3293584" cy="984885"/>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stStyle>
          <a:p>
            <a:pPr lvl="0">
              <a:lnSpc>
                <a:spcPct val="100000"/>
              </a:lnSpc>
            </a:pPr>
            <a:r>
              <a:rPr lang="en-US" sz="1600" b="0" spc="0" dirty="0">
                <a:solidFill>
                  <a:srgbClr val="A12B2A"/>
                </a:solidFill>
              </a:rPr>
              <a:t>Social Security benefits are based on earnings over your working life as well as the age when you begin receiving benefits</a:t>
            </a:r>
          </a:p>
        </p:txBody>
      </p:sp>
      <p:sp>
        <p:nvSpPr>
          <p:cNvPr id="9" name="TextBox 8">
            <a:extLst>
              <a:ext uri="{FF2B5EF4-FFF2-40B4-BE49-F238E27FC236}">
                <a16:creationId xmlns:a16="http://schemas.microsoft.com/office/drawing/2014/main" id="{290621D8-158C-172E-DE99-B26B5DCECF7B}"/>
              </a:ext>
            </a:extLst>
          </p:cNvPr>
          <p:cNvSpPr txBox="1"/>
          <p:nvPr/>
        </p:nvSpPr>
        <p:spPr>
          <a:xfrm>
            <a:off x="7025532" y="4206484"/>
            <a:ext cx="3634845" cy="1292662"/>
          </a:xfrm>
          <a:prstGeom prst="rect">
            <a:avLst/>
          </a:prstGeom>
          <a:noFill/>
        </p:spPr>
        <p:txBody>
          <a:bodyPr wrap="square" lIns="0" tIns="0" rIns="0" bIns="0" rtlCol="0">
            <a:spAutoFit/>
          </a:bodyPr>
          <a:lstStyle/>
          <a:p>
            <a:pPr>
              <a:spcAft>
                <a:spcPts val="1250"/>
              </a:spcAft>
            </a:pPr>
            <a:r>
              <a:rPr lang="en-US" sz="1200" b="1" dirty="0">
                <a:solidFill>
                  <a:srgbClr val="54575A"/>
                </a:solidFill>
                <a:latin typeface="Lato" panose="020F0502020204030203" pitchFamily="34" charset="0"/>
                <a:ea typeface="Lato" panose="020F0502020204030203" pitchFamily="34" charset="0"/>
                <a:cs typeface="Lato" panose="020F0502020204030203" pitchFamily="34" charset="0"/>
              </a:rPr>
              <a:t>Average Indexed Monthly Earnings (AIME) </a:t>
            </a: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  Your wages are adjusted for changes over time.  Your AIME is calculated using up to 35 years of your highest earnings. The income you receive during this time period is averaged to produce a monthly figure.  The Social Security Administration then applies a formula to the AIME to compute your PIA. </a:t>
            </a:r>
          </a:p>
        </p:txBody>
      </p:sp>
      <p:sp>
        <p:nvSpPr>
          <p:cNvPr id="10" name="TextBox 6">
            <a:extLst>
              <a:ext uri="{FF2B5EF4-FFF2-40B4-BE49-F238E27FC236}">
                <a16:creationId xmlns:a16="http://schemas.microsoft.com/office/drawing/2014/main" id="{86AEFB5D-BCA2-381E-CA19-3132A4F956DD}"/>
              </a:ext>
            </a:extLst>
          </p:cNvPr>
          <p:cNvSpPr txBox="1"/>
          <p:nvPr/>
        </p:nvSpPr>
        <p:spPr>
          <a:xfrm>
            <a:off x="7025532" y="5979160"/>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pic>
        <p:nvPicPr>
          <p:cNvPr id="3" name="Picture 2" descr="A black background with blue and red text&#10;&#10;Description automatically generated">
            <a:extLst>
              <a:ext uri="{FF2B5EF4-FFF2-40B4-BE49-F238E27FC236}">
                <a16:creationId xmlns:a16="http://schemas.microsoft.com/office/drawing/2014/main" id="{DA13AEB0-6493-A5D6-CBDE-6AF728917A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800" y="6133048"/>
            <a:ext cx="1871565" cy="672098"/>
          </a:xfrm>
          <a:prstGeom prst="rect">
            <a:avLst/>
          </a:prstGeom>
        </p:spPr>
      </p:pic>
    </p:spTree>
    <p:extLst>
      <p:ext uri="{BB962C8B-B14F-4D97-AF65-F5344CB8AC3E}">
        <p14:creationId xmlns:p14="http://schemas.microsoft.com/office/powerpoint/2010/main" val="130018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p:txBody>
          <a:bodyPr/>
          <a:lstStyle/>
          <a:p>
            <a:r>
              <a:rPr lang="en-US" dirty="0"/>
              <a:t>When Do I Reach Full Retirement Age?</a:t>
            </a:r>
          </a:p>
        </p:txBody>
      </p:sp>
      <p:sp>
        <p:nvSpPr>
          <p:cNvPr id="17" name="Text Placeholder 2">
            <a:extLst>
              <a:ext uri="{FF2B5EF4-FFF2-40B4-BE49-F238E27FC236}">
                <a16:creationId xmlns:a16="http://schemas.microsoft.com/office/drawing/2014/main" id="{B39AC896-32F2-5141-A719-1A4676E1F780}"/>
              </a:ext>
            </a:extLst>
          </p:cNvPr>
          <p:cNvSpPr txBox="1">
            <a:spLocks/>
          </p:cNvSpPr>
          <p:nvPr/>
        </p:nvSpPr>
        <p:spPr>
          <a:xfrm>
            <a:off x="625274" y="1498407"/>
            <a:ext cx="9356926"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Full Retirement Age (FRA) is the age at which you are entitled to full Social Security Benefits and is based on the year you were born.</a:t>
            </a:r>
          </a:p>
        </p:txBody>
      </p:sp>
      <p:sp>
        <p:nvSpPr>
          <p:cNvPr id="9" name="TextBox 18">
            <a:extLst>
              <a:ext uri="{FF2B5EF4-FFF2-40B4-BE49-F238E27FC236}">
                <a16:creationId xmlns:a16="http://schemas.microsoft.com/office/drawing/2014/main" id="{54A91272-919F-5B49-A781-B3378DBA45D7}"/>
              </a:ext>
            </a:extLst>
          </p:cNvPr>
          <p:cNvSpPr txBox="1"/>
          <p:nvPr/>
        </p:nvSpPr>
        <p:spPr>
          <a:xfrm>
            <a:off x="625274" y="6084012"/>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graphicFrame>
        <p:nvGraphicFramePr>
          <p:cNvPr id="4" name="Table 3">
            <a:extLst>
              <a:ext uri="{FF2B5EF4-FFF2-40B4-BE49-F238E27FC236}">
                <a16:creationId xmlns:a16="http://schemas.microsoft.com/office/drawing/2014/main" id="{2E488403-CE53-426D-D8B8-078AA72B9172}"/>
              </a:ext>
            </a:extLst>
          </p:cNvPr>
          <p:cNvGraphicFramePr>
            <a:graphicFrameLocks noGrp="1"/>
          </p:cNvGraphicFramePr>
          <p:nvPr>
            <p:extLst>
              <p:ext uri="{D42A27DB-BD31-4B8C-83A1-F6EECF244321}">
                <p14:modId xmlns:p14="http://schemas.microsoft.com/office/powerpoint/2010/main" val="3359348219"/>
              </p:ext>
            </p:extLst>
          </p:nvPr>
        </p:nvGraphicFramePr>
        <p:xfrm>
          <a:off x="2819400" y="2341050"/>
          <a:ext cx="4666824" cy="3598784"/>
        </p:xfrm>
        <a:graphic>
          <a:graphicData uri="http://schemas.openxmlformats.org/drawingml/2006/table">
            <a:tbl>
              <a:tblPr/>
              <a:tblGrid>
                <a:gridCol w="1846641">
                  <a:extLst>
                    <a:ext uri="{9D8B030D-6E8A-4147-A177-3AD203B41FA5}">
                      <a16:colId xmlns:a16="http://schemas.microsoft.com/office/drawing/2014/main" val="1217951302"/>
                    </a:ext>
                  </a:extLst>
                </a:gridCol>
                <a:gridCol w="2820183">
                  <a:extLst>
                    <a:ext uri="{9D8B030D-6E8A-4147-A177-3AD203B41FA5}">
                      <a16:colId xmlns:a16="http://schemas.microsoft.com/office/drawing/2014/main" val="3160550777"/>
                    </a:ext>
                  </a:extLst>
                </a:gridCol>
              </a:tblGrid>
              <a:tr h="249599">
                <a:tc>
                  <a:txBody>
                    <a:bodyPr/>
                    <a:lstStyle/>
                    <a:p>
                      <a:pPr algn="l" fontAlgn="base"/>
                      <a:r>
                        <a:rPr lang="en-US" sz="1200" b="0" i="0" dirty="0">
                          <a:solidFill>
                            <a:srgbClr val="FFFFFF"/>
                          </a:solidFill>
                          <a:effectLst/>
                          <a:highlight>
                            <a:srgbClr val="003764"/>
                          </a:highlight>
                          <a:latin typeface="Lato" panose="020F0502020204030203" pitchFamily="34" charset="0"/>
                        </a:rPr>
                        <a:t>Year Born</a:t>
                      </a:r>
                      <a:endParaRPr lang="en-US" sz="1500" b="1" i="0" dirty="0">
                        <a:solidFill>
                          <a:srgbClr val="FFFFFF"/>
                        </a:solidFill>
                        <a:effectLst/>
                        <a:highlight>
                          <a:srgbClr val="003764"/>
                        </a:highlight>
                      </a:endParaRPr>
                    </a:p>
                  </a:txBody>
                  <a:tcPr marL="74175" marR="74175" marT="37088" marB="370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5078" cap="flat" cmpd="sng" algn="ctr">
                      <a:solidFill>
                        <a:srgbClr val="FFFFFF"/>
                      </a:solidFill>
                      <a:prstDash val="solid"/>
                      <a:round/>
                      <a:headEnd type="none" w="med" len="med"/>
                      <a:tailEnd type="none" w="med" len="med"/>
                    </a:lnB>
                    <a:solidFill>
                      <a:srgbClr val="003764"/>
                    </a:solidFill>
                  </a:tcPr>
                </a:tc>
                <a:tc>
                  <a:txBody>
                    <a:bodyPr/>
                    <a:lstStyle/>
                    <a:p>
                      <a:pPr algn="ctr" fontAlgn="base"/>
                      <a:r>
                        <a:rPr lang="en-US" sz="1200" b="0" i="0" dirty="0">
                          <a:solidFill>
                            <a:srgbClr val="FFFFFF"/>
                          </a:solidFill>
                          <a:effectLst/>
                          <a:highlight>
                            <a:srgbClr val="003764"/>
                          </a:highlight>
                          <a:latin typeface="Lato" panose="020F0502020204030203" pitchFamily="34" charset="0"/>
                        </a:rPr>
                        <a:t>Full Retirement Age (FRA)</a:t>
                      </a:r>
                      <a:endParaRPr lang="en-US" sz="1500" b="1" i="0" dirty="0">
                        <a:solidFill>
                          <a:srgbClr val="FFFFFF"/>
                        </a:solidFill>
                        <a:effectLst/>
                        <a:highlight>
                          <a:srgbClr val="003764"/>
                        </a:highligh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5078" cap="flat" cmpd="sng" algn="ctr">
                      <a:solidFill>
                        <a:srgbClr val="FFFFFF"/>
                      </a:solidFill>
                      <a:prstDash val="solid"/>
                      <a:round/>
                      <a:headEnd type="none" w="med" len="med"/>
                      <a:tailEnd type="none" w="med" len="med"/>
                    </a:lnB>
                    <a:solidFill>
                      <a:srgbClr val="003764"/>
                    </a:solidFill>
                  </a:tcPr>
                </a:tc>
                <a:extLst>
                  <a:ext uri="{0D108BD9-81ED-4DB2-BD59-A6C34878D82A}">
                    <a16:rowId xmlns:a16="http://schemas.microsoft.com/office/drawing/2014/main" val="1545112214"/>
                  </a:ext>
                </a:extLst>
              </a:tr>
              <a:tr h="249599">
                <a:tc>
                  <a:txBody>
                    <a:bodyPr/>
                    <a:lstStyle/>
                    <a:p>
                      <a:pPr algn="l" fontAlgn="base"/>
                      <a:r>
                        <a:rPr lang="en-US" sz="1200" b="0" i="0" dirty="0">
                          <a:solidFill>
                            <a:srgbClr val="53585A"/>
                          </a:solidFill>
                          <a:effectLst/>
                          <a:latin typeface="Lato" panose="020F0502020204030203" pitchFamily="34" charset="0"/>
                        </a:rPr>
                        <a:t>1937</a:t>
                      </a:r>
                      <a:r>
                        <a:rPr lang="en-US" sz="1200" b="0" i="0" dirty="0">
                          <a:solidFill>
                            <a:srgbClr val="000000"/>
                          </a:solidFill>
                          <a:effectLst/>
                          <a:latin typeface="Lato" panose="020F0502020204030203" pitchFamily="34" charset="0"/>
                        </a:rPr>
                        <a:t>​</a:t>
                      </a:r>
                      <a:endParaRPr lang="en-US" sz="1500" b="0" i="0" dirty="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FFFFFF"/>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tc>
                  <a:txBody>
                    <a:bodyPr/>
                    <a:lstStyle/>
                    <a:p>
                      <a:pPr algn="ctr" fontAlgn="base"/>
                      <a:r>
                        <a:rPr lang="en-US" sz="1200" b="0" i="0">
                          <a:solidFill>
                            <a:srgbClr val="A5A5A5"/>
                          </a:solidFill>
                          <a:effectLst/>
                          <a:latin typeface="Lato" panose="020F0502020204030203" pitchFamily="34" charset="0"/>
                        </a:rPr>
                        <a:t>65</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FFFFFF"/>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4165662123"/>
                  </a:ext>
                </a:extLst>
              </a:tr>
              <a:tr h="249599">
                <a:tc>
                  <a:txBody>
                    <a:bodyPr/>
                    <a:lstStyle/>
                    <a:p>
                      <a:pPr algn="l" fontAlgn="base"/>
                      <a:r>
                        <a:rPr lang="en-US" sz="1200" b="0" i="0">
                          <a:solidFill>
                            <a:srgbClr val="53585A"/>
                          </a:solidFill>
                          <a:effectLst/>
                          <a:latin typeface="Lato" panose="020F0502020204030203" pitchFamily="34" charset="0"/>
                        </a:rPr>
                        <a:t>1938</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tc>
                  <a:txBody>
                    <a:bodyPr/>
                    <a:lstStyle/>
                    <a:p>
                      <a:pPr algn="ctr" fontAlgn="base"/>
                      <a:r>
                        <a:rPr lang="en-US" sz="1200" b="0" i="0">
                          <a:solidFill>
                            <a:srgbClr val="A5A5A5"/>
                          </a:solidFill>
                          <a:effectLst/>
                          <a:latin typeface="Lato" panose="020F0502020204030203" pitchFamily="34" charset="0"/>
                        </a:rPr>
                        <a:t>65 and 2 months</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2135899120"/>
                  </a:ext>
                </a:extLst>
              </a:tr>
              <a:tr h="249599">
                <a:tc>
                  <a:txBody>
                    <a:bodyPr/>
                    <a:lstStyle/>
                    <a:p>
                      <a:pPr algn="l" fontAlgn="base"/>
                      <a:r>
                        <a:rPr lang="en-US" sz="1200" b="0" i="0">
                          <a:solidFill>
                            <a:srgbClr val="53585A"/>
                          </a:solidFill>
                          <a:effectLst/>
                          <a:latin typeface="Lato" panose="020F0502020204030203" pitchFamily="34" charset="0"/>
                        </a:rPr>
                        <a:t>1939</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tc>
                  <a:txBody>
                    <a:bodyPr/>
                    <a:lstStyle/>
                    <a:p>
                      <a:pPr algn="ctr" fontAlgn="base"/>
                      <a:r>
                        <a:rPr lang="en-US" sz="1200" b="0" i="0">
                          <a:solidFill>
                            <a:srgbClr val="A5A5A5"/>
                          </a:solidFill>
                          <a:effectLst/>
                          <a:latin typeface="Lato" panose="020F0502020204030203" pitchFamily="34" charset="0"/>
                        </a:rPr>
                        <a:t>65 and 4 months</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316701639"/>
                  </a:ext>
                </a:extLst>
              </a:tr>
              <a:tr h="249599">
                <a:tc>
                  <a:txBody>
                    <a:bodyPr/>
                    <a:lstStyle/>
                    <a:p>
                      <a:pPr algn="l" fontAlgn="base"/>
                      <a:r>
                        <a:rPr lang="en-US" sz="1200" b="0" i="0">
                          <a:solidFill>
                            <a:srgbClr val="53585A"/>
                          </a:solidFill>
                          <a:effectLst/>
                          <a:latin typeface="Lato" panose="020F0502020204030203" pitchFamily="34" charset="0"/>
                        </a:rPr>
                        <a:t>1940</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tc>
                  <a:txBody>
                    <a:bodyPr/>
                    <a:lstStyle/>
                    <a:p>
                      <a:pPr algn="ctr" fontAlgn="base"/>
                      <a:r>
                        <a:rPr lang="en-US" sz="1200" b="0" i="0">
                          <a:solidFill>
                            <a:srgbClr val="A5A5A5"/>
                          </a:solidFill>
                          <a:effectLst/>
                          <a:latin typeface="Lato" panose="020F0502020204030203" pitchFamily="34" charset="0"/>
                        </a:rPr>
                        <a:t>65 and 6 months</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3124761103"/>
                  </a:ext>
                </a:extLst>
              </a:tr>
              <a:tr h="249599">
                <a:tc>
                  <a:txBody>
                    <a:bodyPr/>
                    <a:lstStyle/>
                    <a:p>
                      <a:pPr algn="l" fontAlgn="base"/>
                      <a:r>
                        <a:rPr lang="en-US" sz="1200" b="0" i="0">
                          <a:solidFill>
                            <a:srgbClr val="53585A"/>
                          </a:solidFill>
                          <a:effectLst/>
                          <a:latin typeface="Lato" panose="020F0502020204030203" pitchFamily="34" charset="0"/>
                        </a:rPr>
                        <a:t>1941</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tc>
                  <a:txBody>
                    <a:bodyPr/>
                    <a:lstStyle/>
                    <a:p>
                      <a:pPr algn="ctr" fontAlgn="base"/>
                      <a:r>
                        <a:rPr lang="en-US" sz="1200" b="0" i="0">
                          <a:solidFill>
                            <a:srgbClr val="A5A5A5"/>
                          </a:solidFill>
                          <a:effectLst/>
                          <a:latin typeface="Lato" panose="020F0502020204030203" pitchFamily="34" charset="0"/>
                        </a:rPr>
                        <a:t>65 and 8 months</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1007555299"/>
                  </a:ext>
                </a:extLst>
              </a:tr>
              <a:tr h="249599">
                <a:tc>
                  <a:txBody>
                    <a:bodyPr/>
                    <a:lstStyle/>
                    <a:p>
                      <a:pPr algn="l" fontAlgn="base"/>
                      <a:r>
                        <a:rPr lang="en-US" sz="1200" b="0" i="0">
                          <a:solidFill>
                            <a:srgbClr val="53585A"/>
                          </a:solidFill>
                          <a:effectLst/>
                          <a:latin typeface="Lato" panose="020F0502020204030203" pitchFamily="34" charset="0"/>
                        </a:rPr>
                        <a:t>1942</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tc>
                  <a:txBody>
                    <a:bodyPr/>
                    <a:lstStyle/>
                    <a:p>
                      <a:pPr algn="ctr" fontAlgn="base"/>
                      <a:r>
                        <a:rPr lang="en-US" sz="1200" b="0" i="0">
                          <a:solidFill>
                            <a:srgbClr val="A5A5A5"/>
                          </a:solidFill>
                          <a:effectLst/>
                          <a:latin typeface="Lato" panose="020F0502020204030203" pitchFamily="34" charset="0"/>
                        </a:rPr>
                        <a:t>65 and 10 months</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999391407"/>
                  </a:ext>
                </a:extLst>
              </a:tr>
              <a:tr h="249599">
                <a:tc>
                  <a:txBody>
                    <a:bodyPr/>
                    <a:lstStyle/>
                    <a:p>
                      <a:pPr algn="l" fontAlgn="base"/>
                      <a:r>
                        <a:rPr lang="en-US" sz="1200" b="0" i="0">
                          <a:solidFill>
                            <a:srgbClr val="53585A"/>
                          </a:solidFill>
                          <a:effectLst/>
                          <a:latin typeface="Lato" panose="020F0502020204030203" pitchFamily="34" charset="0"/>
                        </a:rPr>
                        <a:t>1943 to 1954</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tc>
                  <a:txBody>
                    <a:bodyPr/>
                    <a:lstStyle/>
                    <a:p>
                      <a:pPr algn="ctr" fontAlgn="base"/>
                      <a:r>
                        <a:rPr lang="en-US" sz="1200" b="0" i="0">
                          <a:solidFill>
                            <a:srgbClr val="A5A5A5"/>
                          </a:solidFill>
                          <a:effectLst/>
                          <a:latin typeface="Lato" panose="020F0502020204030203" pitchFamily="34" charset="0"/>
                        </a:rPr>
                        <a:t>66</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3307225087"/>
                  </a:ext>
                </a:extLst>
              </a:tr>
              <a:tr h="249599">
                <a:tc>
                  <a:txBody>
                    <a:bodyPr/>
                    <a:lstStyle/>
                    <a:p>
                      <a:pPr algn="l" fontAlgn="base"/>
                      <a:r>
                        <a:rPr lang="en-US" sz="1200" b="0" i="0">
                          <a:solidFill>
                            <a:srgbClr val="53585A"/>
                          </a:solidFill>
                          <a:effectLst/>
                          <a:latin typeface="Lato" panose="020F0502020204030203" pitchFamily="34" charset="0"/>
                        </a:rPr>
                        <a:t>1955</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tc>
                  <a:txBody>
                    <a:bodyPr/>
                    <a:lstStyle/>
                    <a:p>
                      <a:pPr algn="ctr" fontAlgn="base"/>
                      <a:r>
                        <a:rPr lang="en-US" sz="1200" b="0" i="0">
                          <a:solidFill>
                            <a:srgbClr val="A5A5A5"/>
                          </a:solidFill>
                          <a:effectLst/>
                          <a:latin typeface="Lato" panose="020F0502020204030203" pitchFamily="34" charset="0"/>
                        </a:rPr>
                        <a:t>66 and 2 months</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4058722333"/>
                  </a:ext>
                </a:extLst>
              </a:tr>
              <a:tr h="249599">
                <a:tc>
                  <a:txBody>
                    <a:bodyPr/>
                    <a:lstStyle/>
                    <a:p>
                      <a:pPr algn="l" fontAlgn="base"/>
                      <a:r>
                        <a:rPr lang="en-US" sz="1200" b="0" i="0">
                          <a:solidFill>
                            <a:srgbClr val="53585A"/>
                          </a:solidFill>
                          <a:effectLst/>
                          <a:latin typeface="Lato" panose="020F0502020204030203" pitchFamily="34" charset="0"/>
                        </a:rPr>
                        <a:t>1956</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tc>
                  <a:txBody>
                    <a:bodyPr/>
                    <a:lstStyle/>
                    <a:p>
                      <a:pPr algn="ctr" fontAlgn="base"/>
                      <a:r>
                        <a:rPr lang="en-US" sz="1200" b="0" i="0">
                          <a:solidFill>
                            <a:srgbClr val="A5A5A5"/>
                          </a:solidFill>
                          <a:effectLst/>
                          <a:latin typeface="Lato" panose="020F0502020204030203" pitchFamily="34" charset="0"/>
                        </a:rPr>
                        <a:t>66 and 4 months</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4234262339"/>
                  </a:ext>
                </a:extLst>
              </a:tr>
              <a:tr h="249599">
                <a:tc>
                  <a:txBody>
                    <a:bodyPr/>
                    <a:lstStyle/>
                    <a:p>
                      <a:pPr algn="l" fontAlgn="base"/>
                      <a:r>
                        <a:rPr lang="en-US" sz="1200" b="0" i="0">
                          <a:solidFill>
                            <a:srgbClr val="53585A"/>
                          </a:solidFill>
                          <a:effectLst/>
                          <a:latin typeface="Lato" panose="020F0502020204030203" pitchFamily="34" charset="0"/>
                        </a:rPr>
                        <a:t>1957</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tc>
                  <a:txBody>
                    <a:bodyPr/>
                    <a:lstStyle/>
                    <a:p>
                      <a:pPr algn="ctr" fontAlgn="base"/>
                      <a:r>
                        <a:rPr lang="en-US" sz="1200" b="0" i="0">
                          <a:solidFill>
                            <a:srgbClr val="A5A5A5"/>
                          </a:solidFill>
                          <a:effectLst/>
                          <a:latin typeface="Lato" panose="020F0502020204030203" pitchFamily="34" charset="0"/>
                        </a:rPr>
                        <a:t>66 and 6 months</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1659692718"/>
                  </a:ext>
                </a:extLst>
              </a:tr>
              <a:tr h="249599">
                <a:tc>
                  <a:txBody>
                    <a:bodyPr/>
                    <a:lstStyle/>
                    <a:p>
                      <a:pPr algn="l" fontAlgn="base"/>
                      <a:r>
                        <a:rPr lang="en-US" sz="1200" b="0" i="0">
                          <a:solidFill>
                            <a:srgbClr val="53585A"/>
                          </a:solidFill>
                          <a:effectLst/>
                          <a:latin typeface="Lato" panose="020F0502020204030203" pitchFamily="34" charset="0"/>
                        </a:rPr>
                        <a:t>1958</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tc>
                  <a:txBody>
                    <a:bodyPr/>
                    <a:lstStyle/>
                    <a:p>
                      <a:pPr algn="ctr" fontAlgn="base"/>
                      <a:r>
                        <a:rPr lang="en-US" sz="1200" b="0" i="0">
                          <a:solidFill>
                            <a:srgbClr val="A5A5A5"/>
                          </a:solidFill>
                          <a:effectLst/>
                          <a:latin typeface="Lato" panose="020F0502020204030203" pitchFamily="34" charset="0"/>
                        </a:rPr>
                        <a:t>66 and 8 months</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4259495610"/>
                  </a:ext>
                </a:extLst>
              </a:tr>
              <a:tr h="249599">
                <a:tc>
                  <a:txBody>
                    <a:bodyPr/>
                    <a:lstStyle/>
                    <a:p>
                      <a:pPr algn="l" fontAlgn="base"/>
                      <a:r>
                        <a:rPr lang="en-US" sz="1200" b="0" i="0">
                          <a:solidFill>
                            <a:srgbClr val="53585A"/>
                          </a:solidFill>
                          <a:effectLst/>
                          <a:latin typeface="Lato" panose="020F0502020204030203" pitchFamily="34" charset="0"/>
                        </a:rPr>
                        <a:t>1959</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tc>
                  <a:txBody>
                    <a:bodyPr/>
                    <a:lstStyle/>
                    <a:p>
                      <a:pPr algn="ctr" fontAlgn="base"/>
                      <a:r>
                        <a:rPr lang="en-US" sz="1200" b="0" i="0">
                          <a:solidFill>
                            <a:srgbClr val="A5A5A5"/>
                          </a:solidFill>
                          <a:effectLst/>
                          <a:latin typeface="Lato" panose="020F0502020204030203" pitchFamily="34" charset="0"/>
                        </a:rPr>
                        <a:t>66 and 10 months</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5078"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477155898"/>
                  </a:ext>
                </a:extLst>
              </a:tr>
              <a:tr h="249599">
                <a:tc>
                  <a:txBody>
                    <a:bodyPr/>
                    <a:lstStyle/>
                    <a:p>
                      <a:pPr algn="l" fontAlgn="base"/>
                      <a:r>
                        <a:rPr lang="en-US" sz="1200" b="0" i="0">
                          <a:solidFill>
                            <a:srgbClr val="53585A"/>
                          </a:solidFill>
                          <a:effectLst/>
                          <a:latin typeface="Lato" panose="020F0502020204030203" pitchFamily="34" charset="0"/>
                        </a:rPr>
                        <a:t>1960 and older</a:t>
                      </a:r>
                      <a:r>
                        <a:rPr lang="en-US" sz="1200" b="0" i="0">
                          <a:solidFill>
                            <a:srgbClr val="000000"/>
                          </a:solidFill>
                          <a:effectLst/>
                          <a:latin typeface="Lato" panose="020F0502020204030203" pitchFamily="34" charset="0"/>
                        </a:rPr>
                        <a:t>​</a:t>
                      </a:r>
                      <a:endParaRPr lang="en-US" sz="1500" b="0" i="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200" b="0" i="0" dirty="0">
                          <a:solidFill>
                            <a:srgbClr val="A5A5A5"/>
                          </a:solidFill>
                          <a:effectLst/>
                          <a:latin typeface="Lato" panose="020F0502020204030203" pitchFamily="34" charset="0"/>
                        </a:rPr>
                        <a:t>67</a:t>
                      </a:r>
                      <a:r>
                        <a:rPr lang="en-US" sz="1200" b="0" i="0" dirty="0">
                          <a:solidFill>
                            <a:srgbClr val="000000"/>
                          </a:solidFill>
                          <a:effectLst/>
                          <a:latin typeface="Lato" panose="020F0502020204030203" pitchFamily="34" charset="0"/>
                        </a:rPr>
                        <a:t>​</a:t>
                      </a:r>
                      <a:endParaRPr lang="en-US" sz="1500" b="0" i="0" dirty="0">
                        <a:solidFill>
                          <a:srgbClr val="000000"/>
                        </a:solidFill>
                        <a:effectLst/>
                      </a:endParaRPr>
                    </a:p>
                  </a:txBody>
                  <a:tcPr marL="74175" marR="74175" marT="37088" marB="37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5078" cap="flat" cmpd="sng" algn="ctr">
                      <a:solidFill>
                        <a:srgbClr val="A1A0A3"/>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73258089"/>
                  </a:ext>
                </a:extLst>
              </a:tr>
            </a:tbl>
          </a:graphicData>
        </a:graphic>
      </p:graphicFrame>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descr="A black background with blue and red text&#10;&#10;Description automatically generated">
            <a:extLst>
              <a:ext uri="{FF2B5EF4-FFF2-40B4-BE49-F238E27FC236}">
                <a16:creationId xmlns:a16="http://schemas.microsoft.com/office/drawing/2014/main" id="{98D34815-1396-F1C0-CD46-D298097D3C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356" y="6165574"/>
            <a:ext cx="1871565" cy="672098"/>
          </a:xfrm>
          <a:prstGeom prst="rect">
            <a:avLst/>
          </a:prstGeom>
        </p:spPr>
      </p:pic>
    </p:spTree>
    <p:extLst>
      <p:ext uri="{BB962C8B-B14F-4D97-AF65-F5344CB8AC3E}">
        <p14:creationId xmlns:p14="http://schemas.microsoft.com/office/powerpoint/2010/main" val="1438829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p:txBody>
          <a:bodyPr/>
          <a:lstStyle/>
          <a:p>
            <a:r>
              <a:rPr lang="en-US" dirty="0"/>
              <a:t>Timing is Everything</a:t>
            </a:r>
          </a:p>
        </p:txBody>
      </p:sp>
      <p:sp>
        <p:nvSpPr>
          <p:cNvPr id="9" name="TextBox 18">
            <a:extLst>
              <a:ext uri="{FF2B5EF4-FFF2-40B4-BE49-F238E27FC236}">
                <a16:creationId xmlns:a16="http://schemas.microsoft.com/office/drawing/2014/main" id="{54A91272-919F-5B49-A781-B3378DBA45D7}"/>
              </a:ext>
            </a:extLst>
          </p:cNvPr>
          <p:cNvSpPr txBox="1"/>
          <p:nvPr/>
        </p:nvSpPr>
        <p:spPr>
          <a:xfrm>
            <a:off x="625274" y="6084012"/>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 name="Straight Connector 2">
            <a:extLst>
              <a:ext uri="{FF2B5EF4-FFF2-40B4-BE49-F238E27FC236}">
                <a16:creationId xmlns:a16="http://schemas.microsoft.com/office/drawing/2014/main" id="{63004854-FFB8-1D42-B59D-1C29A827CDB0}"/>
              </a:ext>
            </a:extLst>
          </p:cNvPr>
          <p:cNvCxnSpPr>
            <a:cxnSpLocks/>
          </p:cNvCxnSpPr>
          <p:nvPr/>
        </p:nvCxnSpPr>
        <p:spPr>
          <a:xfrm>
            <a:off x="6627665" y="1644011"/>
            <a:ext cx="0" cy="4086225"/>
          </a:xfrm>
          <a:prstGeom prst="line">
            <a:avLst/>
          </a:prstGeom>
          <a:ln w="9525">
            <a:solidFill>
              <a:srgbClr val="707271"/>
            </a:solidFill>
          </a:ln>
        </p:spPr>
        <p:style>
          <a:lnRef idx="1">
            <a:schemeClr val="accent1"/>
          </a:lnRef>
          <a:fillRef idx="0">
            <a:schemeClr val="accent1"/>
          </a:fillRef>
          <a:effectRef idx="0">
            <a:schemeClr val="accent1"/>
          </a:effectRef>
          <a:fontRef idx="minor">
            <a:schemeClr val="tx1"/>
          </a:fontRef>
        </p:style>
      </p:cxnSp>
      <p:sp>
        <p:nvSpPr>
          <p:cNvPr id="6" name="TextBox 16">
            <a:extLst>
              <a:ext uri="{FF2B5EF4-FFF2-40B4-BE49-F238E27FC236}">
                <a16:creationId xmlns:a16="http://schemas.microsoft.com/office/drawing/2014/main" id="{491B6490-4D6E-5D47-85C3-58AD1D174EB5}"/>
              </a:ext>
            </a:extLst>
          </p:cNvPr>
          <p:cNvSpPr txBox="1"/>
          <p:nvPr/>
        </p:nvSpPr>
        <p:spPr>
          <a:xfrm>
            <a:off x="762000" y="1754918"/>
            <a:ext cx="5569825" cy="82843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50"/>
              </a:spcAft>
              <a:buClr>
                <a:srgbClr val="A32829"/>
              </a:buClr>
              <a:buFont typeface="Arial" panose="020B0604020202020204" pitchFamily="34" charset="0"/>
              <a:buChar char="•"/>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The age at which you begin receiving benefits is one of the most important factors affecting your monthly benefit.</a:t>
            </a:r>
          </a:p>
          <a:p>
            <a:pPr marL="285750" indent="-285750">
              <a:spcAft>
                <a:spcPts val="650"/>
              </a:spcAft>
              <a:buClr>
                <a:srgbClr val="A32829"/>
              </a:buClr>
              <a:buFont typeface="Arial" panose="020B0604020202020204" pitchFamily="34" charset="0"/>
              <a:buChar char="•"/>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The chart shows the effects that claiming age has on a hypothetical worker’s Social Security benefit of $1,000, assuming FRA is age 66.</a:t>
            </a:r>
          </a:p>
        </p:txBody>
      </p:sp>
      <p:graphicFrame>
        <p:nvGraphicFramePr>
          <p:cNvPr id="7" name="Chart 6">
            <a:extLst>
              <a:ext uri="{FF2B5EF4-FFF2-40B4-BE49-F238E27FC236}">
                <a16:creationId xmlns:a16="http://schemas.microsoft.com/office/drawing/2014/main" id="{C817B91F-1ED8-B54B-BE1C-C33605A7F3B7}"/>
              </a:ext>
            </a:extLst>
          </p:cNvPr>
          <p:cNvGraphicFramePr>
            <a:graphicFrameLocks/>
          </p:cNvGraphicFramePr>
          <p:nvPr>
            <p:extLst>
              <p:ext uri="{D42A27DB-BD31-4B8C-83A1-F6EECF244321}">
                <p14:modId xmlns:p14="http://schemas.microsoft.com/office/powerpoint/2010/main" val="2161115517"/>
              </p:ext>
            </p:extLst>
          </p:nvPr>
        </p:nvGraphicFramePr>
        <p:xfrm>
          <a:off x="1074552" y="2999944"/>
          <a:ext cx="4459304" cy="261298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35">
            <a:extLst>
              <a:ext uri="{FF2B5EF4-FFF2-40B4-BE49-F238E27FC236}">
                <a16:creationId xmlns:a16="http://schemas.microsoft.com/office/drawing/2014/main" id="{6A9FECD3-924D-2F48-BC72-547C3521C1D9}"/>
              </a:ext>
            </a:extLst>
          </p:cNvPr>
          <p:cNvSpPr txBox="1"/>
          <p:nvPr/>
        </p:nvSpPr>
        <p:spPr>
          <a:xfrm>
            <a:off x="4460814" y="2779744"/>
            <a:ext cx="1037124" cy="2154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spc="-50" dirty="0">
                <a:solidFill>
                  <a:srgbClr val="003764"/>
                </a:solidFill>
                <a:latin typeface="Lato" panose="020F0502020204030203" pitchFamily="34" charset="0"/>
                <a:ea typeface="Lato" panose="020F0502020204030203" pitchFamily="34" charset="0"/>
                <a:cs typeface="Lato" panose="020F0502020204030203" pitchFamily="34" charset="0"/>
              </a:rPr>
              <a:t>Filing Later</a:t>
            </a:r>
            <a:endParaRPr lang="en-US" sz="1600" b="1" spc="-50" dirty="0">
              <a:solidFill>
                <a:srgbClr val="003764"/>
              </a:solidFill>
              <a:latin typeface="Lato" panose="020F0502020204030203" pitchFamily="34" charset="0"/>
              <a:ea typeface="Lato" panose="020F0502020204030203" pitchFamily="34" charset="0"/>
              <a:cs typeface="Lato" panose="020F0502020204030203" pitchFamily="34" charset="0"/>
            </a:endParaRPr>
          </a:p>
        </p:txBody>
      </p:sp>
      <p:sp>
        <p:nvSpPr>
          <p:cNvPr id="10" name="TextBox 18">
            <a:extLst>
              <a:ext uri="{FF2B5EF4-FFF2-40B4-BE49-F238E27FC236}">
                <a16:creationId xmlns:a16="http://schemas.microsoft.com/office/drawing/2014/main" id="{C6F28670-37CE-184B-B6CF-C95FE19BA188}"/>
              </a:ext>
            </a:extLst>
          </p:cNvPr>
          <p:cNvSpPr txBox="1"/>
          <p:nvPr/>
        </p:nvSpPr>
        <p:spPr>
          <a:xfrm>
            <a:off x="7757393" y="1742726"/>
            <a:ext cx="3987653" cy="42832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50"/>
              </a:spcAft>
            </a:pPr>
            <a:r>
              <a:rPr lang="en-US" sz="1600" b="1" spc="-100" dirty="0">
                <a:solidFill>
                  <a:srgbClr val="A32829"/>
                </a:solidFill>
                <a:latin typeface="Lato" panose="020F0502020204030203" pitchFamily="34" charset="0"/>
                <a:ea typeface="Lato" panose="020F0502020204030203" pitchFamily="34" charset="0"/>
                <a:cs typeface="Lato" panose="020F0502020204030203" pitchFamily="34" charset="0"/>
              </a:rPr>
              <a:t>At FRA</a:t>
            </a:r>
          </a:p>
          <a:p>
            <a:pPr lvl="0">
              <a:spcAft>
                <a:spcPts val="5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The full $1,000 is paid monthly</a:t>
            </a:r>
          </a:p>
        </p:txBody>
      </p:sp>
      <p:grpSp>
        <p:nvGrpSpPr>
          <p:cNvPr id="11" name="Group 10">
            <a:extLst>
              <a:ext uri="{FF2B5EF4-FFF2-40B4-BE49-F238E27FC236}">
                <a16:creationId xmlns:a16="http://schemas.microsoft.com/office/drawing/2014/main" id="{FF140839-F68F-454B-993C-819A68435B2D}"/>
              </a:ext>
            </a:extLst>
          </p:cNvPr>
          <p:cNvGrpSpPr/>
          <p:nvPr/>
        </p:nvGrpSpPr>
        <p:grpSpPr>
          <a:xfrm>
            <a:off x="7076837" y="1746258"/>
            <a:ext cx="387606" cy="387606"/>
            <a:chOff x="5061629" y="1546310"/>
            <a:chExt cx="357790" cy="357790"/>
          </a:xfrm>
          <a:solidFill>
            <a:srgbClr val="003764"/>
          </a:solidFill>
        </p:grpSpPr>
        <p:sp>
          <p:nvSpPr>
            <p:cNvPr id="25" name="Oval 24">
              <a:extLst>
                <a:ext uri="{FF2B5EF4-FFF2-40B4-BE49-F238E27FC236}">
                  <a16:creationId xmlns:a16="http://schemas.microsoft.com/office/drawing/2014/main" id="{1BB74919-C91A-8341-80A8-1F6330372005}"/>
                </a:ext>
              </a:extLst>
            </p:cNvPr>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26" name="TextBox 21">
              <a:extLst>
                <a:ext uri="{FF2B5EF4-FFF2-40B4-BE49-F238E27FC236}">
                  <a16:creationId xmlns:a16="http://schemas.microsoft.com/office/drawing/2014/main" id="{44A367FE-86D2-7F47-832B-C88F435251D9}"/>
                </a:ext>
              </a:extLst>
            </p:cNvPr>
            <p:cNvSpPr txBox="1"/>
            <p:nvPr/>
          </p:nvSpPr>
          <p:spPr>
            <a:xfrm>
              <a:off x="5096929" y="1627065"/>
              <a:ext cx="280805" cy="184666"/>
            </a:xfrm>
            <a:prstGeom prst="rect">
              <a:avLst/>
            </a:prstGeom>
            <a:gr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cap="all" spc="22">
                  <a:solidFill>
                    <a:schemeClr val="bg1"/>
                  </a:solidFill>
                  <a:latin typeface="Lato" panose="020F0502020204030203" pitchFamily="34" charset="0"/>
                  <a:ea typeface="Lato" panose="020F0502020204030203" pitchFamily="34" charset="0"/>
                  <a:cs typeface="Lato" panose="020F0502020204030203" pitchFamily="34" charset="0"/>
                </a:rPr>
                <a:t>01</a:t>
              </a:r>
            </a:p>
          </p:txBody>
        </p:sp>
      </p:grpSp>
      <p:sp>
        <p:nvSpPr>
          <p:cNvPr id="12" name="TextBox 22">
            <a:extLst>
              <a:ext uri="{FF2B5EF4-FFF2-40B4-BE49-F238E27FC236}">
                <a16:creationId xmlns:a16="http://schemas.microsoft.com/office/drawing/2014/main" id="{ACE9A331-39F4-0A46-804C-0BEA5386755C}"/>
              </a:ext>
            </a:extLst>
          </p:cNvPr>
          <p:cNvSpPr txBox="1"/>
          <p:nvPr/>
        </p:nvSpPr>
        <p:spPr>
          <a:xfrm>
            <a:off x="7760281" y="2594376"/>
            <a:ext cx="3987658" cy="6129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50"/>
              </a:spcAft>
            </a:pPr>
            <a:r>
              <a:rPr lang="en-US" sz="1600" b="1" spc="-100" dirty="0">
                <a:solidFill>
                  <a:srgbClr val="A32829"/>
                </a:solidFill>
                <a:latin typeface="Lato" panose="020F0502020204030203" pitchFamily="34" charset="0"/>
                <a:ea typeface="Lato" panose="020F0502020204030203" pitchFamily="34" charset="0"/>
                <a:cs typeface="Lato" panose="020F0502020204030203" pitchFamily="34" charset="0"/>
              </a:rPr>
              <a:t>Before FRA</a:t>
            </a:r>
          </a:p>
          <a:p>
            <a:pPr lvl="0">
              <a:spcAft>
                <a:spcPts val="5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The benefit is gradually decreased (25% reduction at age 62)</a:t>
            </a:r>
          </a:p>
        </p:txBody>
      </p:sp>
      <p:grpSp>
        <p:nvGrpSpPr>
          <p:cNvPr id="13" name="Group 12">
            <a:extLst>
              <a:ext uri="{FF2B5EF4-FFF2-40B4-BE49-F238E27FC236}">
                <a16:creationId xmlns:a16="http://schemas.microsoft.com/office/drawing/2014/main" id="{4C80E5F5-D94F-2E44-A241-2B7B66699951}"/>
              </a:ext>
            </a:extLst>
          </p:cNvPr>
          <p:cNvGrpSpPr/>
          <p:nvPr/>
        </p:nvGrpSpPr>
        <p:grpSpPr>
          <a:xfrm>
            <a:off x="7076837" y="2579068"/>
            <a:ext cx="387606" cy="387606"/>
            <a:chOff x="5061629" y="2310027"/>
            <a:chExt cx="357790" cy="357790"/>
          </a:xfrm>
          <a:solidFill>
            <a:srgbClr val="003764"/>
          </a:solidFill>
        </p:grpSpPr>
        <p:sp>
          <p:nvSpPr>
            <p:cNvPr id="23" name="Oval 22">
              <a:extLst>
                <a:ext uri="{FF2B5EF4-FFF2-40B4-BE49-F238E27FC236}">
                  <a16:creationId xmlns:a16="http://schemas.microsoft.com/office/drawing/2014/main" id="{89F00489-6817-0246-A8AD-14648997D7B2}"/>
                </a:ext>
              </a:extLst>
            </p:cNvPr>
            <p:cNvSpPr/>
            <p:nvPr/>
          </p:nvSpPr>
          <p:spPr>
            <a:xfrm>
              <a:off x="5061629" y="2310027"/>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24" name="TextBox 25">
              <a:extLst>
                <a:ext uri="{FF2B5EF4-FFF2-40B4-BE49-F238E27FC236}">
                  <a16:creationId xmlns:a16="http://schemas.microsoft.com/office/drawing/2014/main" id="{10A57D18-0D1D-ED4D-97B0-F5FC0BF840E5}"/>
                </a:ext>
              </a:extLst>
            </p:cNvPr>
            <p:cNvSpPr txBox="1"/>
            <p:nvPr/>
          </p:nvSpPr>
          <p:spPr>
            <a:xfrm>
              <a:off x="5096929" y="2390782"/>
              <a:ext cx="280805" cy="184666"/>
            </a:xfrm>
            <a:prstGeom prst="rect">
              <a:avLst/>
            </a:prstGeom>
            <a:gr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cap="all" spc="22">
                  <a:solidFill>
                    <a:schemeClr val="bg1"/>
                  </a:solidFill>
                  <a:latin typeface="Lato" panose="020F0502020204030203" pitchFamily="34" charset="0"/>
                  <a:ea typeface="Lato" panose="020F0502020204030203" pitchFamily="34" charset="0"/>
                  <a:cs typeface="Lato" panose="020F0502020204030203" pitchFamily="34" charset="0"/>
                </a:rPr>
                <a:t>02</a:t>
              </a:r>
            </a:p>
          </p:txBody>
        </p:sp>
      </p:grpSp>
      <p:sp>
        <p:nvSpPr>
          <p:cNvPr id="14" name="TextBox 26">
            <a:extLst>
              <a:ext uri="{FF2B5EF4-FFF2-40B4-BE49-F238E27FC236}">
                <a16:creationId xmlns:a16="http://schemas.microsoft.com/office/drawing/2014/main" id="{D5809028-D44A-EF42-AA8F-13C797D84DEB}"/>
              </a:ext>
            </a:extLst>
          </p:cNvPr>
          <p:cNvSpPr txBox="1"/>
          <p:nvPr/>
        </p:nvSpPr>
        <p:spPr>
          <a:xfrm>
            <a:off x="7754505" y="3613299"/>
            <a:ext cx="3995284" cy="6129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50"/>
              </a:spcAft>
            </a:pPr>
            <a:r>
              <a:rPr lang="en-US" sz="1600" b="1" spc="-100" dirty="0">
                <a:solidFill>
                  <a:srgbClr val="A32829"/>
                </a:solidFill>
                <a:latin typeface="Lato" panose="020F0502020204030203" pitchFamily="34" charset="0"/>
                <a:ea typeface="Lato" panose="020F0502020204030203" pitchFamily="34" charset="0"/>
                <a:cs typeface="Lato" panose="020F0502020204030203" pitchFamily="34" charset="0"/>
              </a:rPr>
              <a:t>After FRA</a:t>
            </a:r>
          </a:p>
          <a:p>
            <a:pPr lvl="0">
              <a:spcAft>
                <a:spcPts val="5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The benefit is increased for each year that claiming is delayed, up until age 70 (32% increase at 70)</a:t>
            </a:r>
          </a:p>
        </p:txBody>
      </p:sp>
      <p:grpSp>
        <p:nvGrpSpPr>
          <p:cNvPr id="15" name="Group 14">
            <a:extLst>
              <a:ext uri="{FF2B5EF4-FFF2-40B4-BE49-F238E27FC236}">
                <a16:creationId xmlns:a16="http://schemas.microsoft.com/office/drawing/2014/main" id="{BA467225-5EF1-6043-9815-F5F30CEAE312}"/>
              </a:ext>
            </a:extLst>
          </p:cNvPr>
          <p:cNvGrpSpPr/>
          <p:nvPr/>
        </p:nvGrpSpPr>
        <p:grpSpPr>
          <a:xfrm>
            <a:off x="7073949" y="3616831"/>
            <a:ext cx="387606" cy="387606"/>
            <a:chOff x="5061629" y="3073744"/>
            <a:chExt cx="357790" cy="357790"/>
          </a:xfrm>
          <a:solidFill>
            <a:srgbClr val="003764"/>
          </a:solidFill>
        </p:grpSpPr>
        <p:sp>
          <p:nvSpPr>
            <p:cNvPr id="21" name="Oval 20">
              <a:extLst>
                <a:ext uri="{FF2B5EF4-FFF2-40B4-BE49-F238E27FC236}">
                  <a16:creationId xmlns:a16="http://schemas.microsoft.com/office/drawing/2014/main" id="{6EB578EA-F228-2048-9F60-881AA5271E29}"/>
                </a:ext>
              </a:extLst>
            </p:cNvPr>
            <p:cNvSpPr/>
            <p:nvPr/>
          </p:nvSpPr>
          <p:spPr>
            <a:xfrm>
              <a:off x="5061629" y="3073744"/>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22" name="TextBox 29">
              <a:extLst>
                <a:ext uri="{FF2B5EF4-FFF2-40B4-BE49-F238E27FC236}">
                  <a16:creationId xmlns:a16="http://schemas.microsoft.com/office/drawing/2014/main" id="{2F38B179-B93D-8A4C-84E9-107622AF08A4}"/>
                </a:ext>
              </a:extLst>
            </p:cNvPr>
            <p:cNvSpPr txBox="1"/>
            <p:nvPr/>
          </p:nvSpPr>
          <p:spPr>
            <a:xfrm>
              <a:off x="5096929" y="3154499"/>
              <a:ext cx="280805" cy="184666"/>
            </a:xfrm>
            <a:prstGeom prst="rect">
              <a:avLst/>
            </a:prstGeom>
            <a:gr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cap="all" spc="22">
                  <a:solidFill>
                    <a:schemeClr val="bg1"/>
                  </a:solidFill>
                  <a:latin typeface="Lato" panose="020F0502020204030203" pitchFamily="34" charset="0"/>
                  <a:ea typeface="Lato" panose="020F0502020204030203" pitchFamily="34" charset="0"/>
                  <a:cs typeface="Lato" panose="020F0502020204030203" pitchFamily="34" charset="0"/>
                </a:rPr>
                <a:t>03</a:t>
              </a:r>
            </a:p>
          </p:txBody>
        </p:sp>
      </p:grpSp>
      <p:sp>
        <p:nvSpPr>
          <p:cNvPr id="16" name="TextBox 30">
            <a:extLst>
              <a:ext uri="{FF2B5EF4-FFF2-40B4-BE49-F238E27FC236}">
                <a16:creationId xmlns:a16="http://schemas.microsoft.com/office/drawing/2014/main" id="{CC1907FF-6A0F-E448-BED5-1F24EACB4D1C}"/>
              </a:ext>
            </a:extLst>
          </p:cNvPr>
          <p:cNvSpPr txBox="1"/>
          <p:nvPr/>
        </p:nvSpPr>
        <p:spPr>
          <a:xfrm>
            <a:off x="7754505" y="4632222"/>
            <a:ext cx="3995290"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5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If you were born in 1943 or later, your benefit increases by up to 8% each year until you reach age 70.  After that, no additional delayed retirement credits accrue.</a:t>
            </a:r>
          </a:p>
        </p:txBody>
      </p:sp>
      <p:grpSp>
        <p:nvGrpSpPr>
          <p:cNvPr id="18" name="Group 17">
            <a:extLst>
              <a:ext uri="{FF2B5EF4-FFF2-40B4-BE49-F238E27FC236}">
                <a16:creationId xmlns:a16="http://schemas.microsoft.com/office/drawing/2014/main" id="{9B8F25DA-7D8A-694C-9B12-A50F525F147C}"/>
              </a:ext>
            </a:extLst>
          </p:cNvPr>
          <p:cNvGrpSpPr/>
          <p:nvPr/>
        </p:nvGrpSpPr>
        <p:grpSpPr>
          <a:xfrm>
            <a:off x="7073949" y="4635754"/>
            <a:ext cx="387606" cy="387606"/>
            <a:chOff x="5061629" y="3073744"/>
            <a:chExt cx="357790" cy="357790"/>
          </a:xfrm>
          <a:solidFill>
            <a:srgbClr val="003764"/>
          </a:solidFill>
        </p:grpSpPr>
        <p:sp>
          <p:nvSpPr>
            <p:cNvPr id="19" name="Oval 18">
              <a:extLst>
                <a:ext uri="{FF2B5EF4-FFF2-40B4-BE49-F238E27FC236}">
                  <a16:creationId xmlns:a16="http://schemas.microsoft.com/office/drawing/2014/main" id="{62D4E4A0-74F3-F647-B064-0FEF0FB906B2}"/>
                </a:ext>
              </a:extLst>
            </p:cNvPr>
            <p:cNvSpPr/>
            <p:nvPr/>
          </p:nvSpPr>
          <p:spPr>
            <a:xfrm>
              <a:off x="5061629" y="3073744"/>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20" name="TextBox 33">
              <a:extLst>
                <a:ext uri="{FF2B5EF4-FFF2-40B4-BE49-F238E27FC236}">
                  <a16:creationId xmlns:a16="http://schemas.microsoft.com/office/drawing/2014/main" id="{01E07C8A-D59F-8E4B-90AA-670F762165E3}"/>
                </a:ext>
              </a:extLst>
            </p:cNvPr>
            <p:cNvSpPr txBox="1"/>
            <p:nvPr/>
          </p:nvSpPr>
          <p:spPr>
            <a:xfrm>
              <a:off x="5096929" y="3154499"/>
              <a:ext cx="280805" cy="184666"/>
            </a:xfrm>
            <a:prstGeom prst="rect">
              <a:avLst/>
            </a:prstGeom>
            <a:gr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cap="all" spc="22">
                  <a:solidFill>
                    <a:schemeClr val="bg1"/>
                  </a:solidFill>
                  <a:latin typeface="Lato" panose="020F0502020204030203" pitchFamily="34" charset="0"/>
                  <a:ea typeface="Lato" panose="020F0502020204030203" pitchFamily="34" charset="0"/>
                  <a:cs typeface="Lato" panose="020F0502020204030203" pitchFamily="34" charset="0"/>
                </a:rPr>
                <a:t>03</a:t>
              </a:r>
            </a:p>
          </p:txBody>
        </p:sp>
      </p:grpSp>
      <p:pic>
        <p:nvPicPr>
          <p:cNvPr id="4" name="Picture 3" descr="A black background with blue and red text&#10;&#10;Description automatically generated">
            <a:extLst>
              <a:ext uri="{FF2B5EF4-FFF2-40B4-BE49-F238E27FC236}">
                <a16:creationId xmlns:a16="http://schemas.microsoft.com/office/drawing/2014/main" id="{B4133770-6C57-B121-FA3C-D046826341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356" y="6185902"/>
            <a:ext cx="1871565" cy="672098"/>
          </a:xfrm>
          <a:prstGeom prst="rect">
            <a:avLst/>
          </a:prstGeom>
        </p:spPr>
      </p:pic>
    </p:spTree>
    <p:extLst>
      <p:ext uri="{BB962C8B-B14F-4D97-AF65-F5344CB8AC3E}">
        <p14:creationId xmlns:p14="http://schemas.microsoft.com/office/powerpoint/2010/main" val="393579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a:xfrm>
            <a:off x="634058" y="1002588"/>
            <a:ext cx="4320114" cy="615553"/>
          </a:xfrm>
        </p:spPr>
        <p:txBody>
          <a:bodyPr/>
          <a:lstStyle/>
          <a:p>
            <a:r>
              <a:rPr lang="en-US" dirty="0"/>
              <a:t>The Long Term Costs of Filing Early</a:t>
            </a:r>
          </a:p>
        </p:txBody>
      </p:sp>
      <p:sp>
        <p:nvSpPr>
          <p:cNvPr id="9" name="TextBox 18">
            <a:extLst>
              <a:ext uri="{FF2B5EF4-FFF2-40B4-BE49-F238E27FC236}">
                <a16:creationId xmlns:a16="http://schemas.microsoft.com/office/drawing/2014/main" id="{54A91272-919F-5B49-A781-B3378DBA45D7}"/>
              </a:ext>
            </a:extLst>
          </p:cNvPr>
          <p:cNvSpPr txBox="1"/>
          <p:nvPr/>
        </p:nvSpPr>
        <p:spPr>
          <a:xfrm>
            <a:off x="634058" y="5855412"/>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Placeholder 2">
            <a:extLst>
              <a:ext uri="{FF2B5EF4-FFF2-40B4-BE49-F238E27FC236}">
                <a16:creationId xmlns:a16="http://schemas.microsoft.com/office/drawing/2014/main" id="{B065A7B4-BE2A-BDBE-2827-F87FA77BDA07}"/>
              </a:ext>
            </a:extLst>
          </p:cNvPr>
          <p:cNvSpPr txBox="1">
            <a:spLocks/>
          </p:cNvSpPr>
          <p:nvPr/>
        </p:nvSpPr>
        <p:spPr>
          <a:xfrm>
            <a:off x="634058" y="2514600"/>
            <a:ext cx="4166542"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We have touched on “delayed retirement credits” as a way to increase your monthly benefit by delaying, let’s look at the flip side.​</a:t>
            </a:r>
          </a:p>
        </p:txBody>
      </p:sp>
      <p:sp>
        <p:nvSpPr>
          <p:cNvPr id="29" name="TextBox 3">
            <a:extLst>
              <a:ext uri="{FF2B5EF4-FFF2-40B4-BE49-F238E27FC236}">
                <a16:creationId xmlns:a16="http://schemas.microsoft.com/office/drawing/2014/main" id="{0DA477FC-5AF9-2844-8DC8-081A535F1C7D}"/>
              </a:ext>
            </a:extLst>
          </p:cNvPr>
          <p:cNvSpPr txBox="1"/>
          <p:nvPr/>
        </p:nvSpPr>
        <p:spPr>
          <a:xfrm>
            <a:off x="6166037" y="1623221"/>
            <a:ext cx="5356345" cy="227241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1300"/>
              </a:spcAft>
              <a:buClr>
                <a:srgbClr val="A32829"/>
              </a:buClr>
            </a:pPr>
            <a:r>
              <a:rPr lang="en-US" sz="1400" b="1" dirty="0">
                <a:solidFill>
                  <a:srgbClr val="7D7E7F"/>
                </a:solidFill>
                <a:latin typeface="Lato" panose="020F0502020204030203" pitchFamily="34" charset="0"/>
                <a:ea typeface="Lato" panose="020F0502020204030203" pitchFamily="34" charset="0"/>
                <a:cs typeface="Lato" panose="020F0502020204030203" pitchFamily="34" charset="0"/>
              </a:rPr>
              <a:t>Your Benefits </a:t>
            </a: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 Filing before your FRA reduces monthly benefits – up to 25% if your FRA is 66 and up to 30% if your FRA is 67.  </a:t>
            </a:r>
            <a:r>
              <a:rPr lang="en-US" sz="1400" b="1" dirty="0">
                <a:solidFill>
                  <a:srgbClr val="7D7E7F"/>
                </a:solidFill>
                <a:latin typeface="Lato" panose="020F0502020204030203" pitchFamily="34" charset="0"/>
                <a:ea typeface="Lato" panose="020F0502020204030203" pitchFamily="34" charset="0"/>
                <a:cs typeface="Lato" panose="020F0502020204030203" pitchFamily="34" charset="0"/>
              </a:rPr>
              <a:t>This reduction is permanent.  </a:t>
            </a: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For most, the longer you expect to live, the more likely you are to benefit from waiting to receive benefits. </a:t>
            </a:r>
          </a:p>
          <a:p>
            <a:pPr lvl="0">
              <a:spcAft>
                <a:spcPts val="1300"/>
              </a:spcAft>
              <a:buClr>
                <a:srgbClr val="A32829"/>
              </a:buClr>
            </a:pPr>
            <a:r>
              <a:rPr lang="en-US" sz="1400" b="1" dirty="0">
                <a:solidFill>
                  <a:srgbClr val="7D7E7F"/>
                </a:solidFill>
                <a:latin typeface="Lato" panose="020F0502020204030203" pitchFamily="34" charset="0"/>
                <a:ea typeface="Lato" panose="020F0502020204030203" pitchFamily="34" charset="0"/>
                <a:cs typeface="Lato" panose="020F0502020204030203" pitchFamily="34" charset="0"/>
              </a:rPr>
              <a:t>Spouse’s Benefits </a:t>
            </a: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 If your spouse collects a spousal benefit before reaching FRA, his or her benefit </a:t>
            </a:r>
            <a:r>
              <a:rPr lang="en-US" sz="1400" b="1" dirty="0">
                <a:solidFill>
                  <a:srgbClr val="7D7E7F"/>
                </a:solidFill>
                <a:latin typeface="Lato" panose="020F0502020204030203" pitchFamily="34" charset="0"/>
                <a:ea typeface="Lato" panose="020F0502020204030203" pitchFamily="34" charset="0"/>
                <a:cs typeface="Lato" panose="020F0502020204030203" pitchFamily="34" charset="0"/>
              </a:rPr>
              <a:t>will be permanently reduced.  </a:t>
            </a:r>
          </a:p>
          <a:p>
            <a:pPr lvl="0">
              <a:spcAft>
                <a:spcPts val="1300"/>
              </a:spcAft>
              <a:buClr>
                <a:srgbClr val="A32829"/>
              </a:buCl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Additionally, if you take Social Security early and your spouse takes a spousal benefit early, the amount of benefits paid out over your lifetimes will be less than if one or both of you had waited.  </a:t>
            </a:r>
          </a:p>
        </p:txBody>
      </p:sp>
      <p:pic>
        <p:nvPicPr>
          <p:cNvPr id="3" name="Picture 2" descr="A black background with blue and red text&#10;&#10;Description automatically generated">
            <a:extLst>
              <a:ext uri="{FF2B5EF4-FFF2-40B4-BE49-F238E27FC236}">
                <a16:creationId xmlns:a16="http://schemas.microsoft.com/office/drawing/2014/main" id="{76B973A2-68FB-6BC5-A214-C5A5B4391D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19335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a:xfrm>
            <a:off x="634058" y="1002588"/>
            <a:ext cx="4320114" cy="615553"/>
          </a:xfrm>
        </p:spPr>
        <p:txBody>
          <a:bodyPr/>
          <a:lstStyle/>
          <a:p>
            <a:r>
              <a:rPr lang="en-US" dirty="0"/>
              <a:t>The Long Term Costs of Filing Early</a:t>
            </a:r>
          </a:p>
        </p:txBody>
      </p:sp>
      <p:sp>
        <p:nvSpPr>
          <p:cNvPr id="9" name="TextBox 18">
            <a:extLst>
              <a:ext uri="{FF2B5EF4-FFF2-40B4-BE49-F238E27FC236}">
                <a16:creationId xmlns:a16="http://schemas.microsoft.com/office/drawing/2014/main" id="{54A91272-919F-5B49-A781-B3378DBA45D7}"/>
              </a:ext>
            </a:extLst>
          </p:cNvPr>
          <p:cNvSpPr txBox="1"/>
          <p:nvPr/>
        </p:nvSpPr>
        <p:spPr>
          <a:xfrm>
            <a:off x="625274" y="6084012"/>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Placeholder 2">
            <a:extLst>
              <a:ext uri="{FF2B5EF4-FFF2-40B4-BE49-F238E27FC236}">
                <a16:creationId xmlns:a16="http://schemas.microsoft.com/office/drawing/2014/main" id="{B065A7B4-BE2A-BDBE-2827-F87FA77BDA07}"/>
              </a:ext>
            </a:extLst>
          </p:cNvPr>
          <p:cNvSpPr txBox="1">
            <a:spLocks/>
          </p:cNvSpPr>
          <p:nvPr/>
        </p:nvSpPr>
        <p:spPr>
          <a:xfrm>
            <a:off x="634058" y="2514600"/>
            <a:ext cx="4166542"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We have touched on “delayed retirement credits” as a way to increase your monthly benefit by delaying, let’s look at the flip side.​</a:t>
            </a:r>
          </a:p>
        </p:txBody>
      </p:sp>
      <p:sp>
        <p:nvSpPr>
          <p:cNvPr id="3" name="TextBox 3">
            <a:extLst>
              <a:ext uri="{FF2B5EF4-FFF2-40B4-BE49-F238E27FC236}">
                <a16:creationId xmlns:a16="http://schemas.microsoft.com/office/drawing/2014/main" id="{0DA477FC-5AF9-2844-8DC8-081A535F1C7D}"/>
              </a:ext>
            </a:extLst>
          </p:cNvPr>
          <p:cNvSpPr txBox="1"/>
          <p:nvPr/>
        </p:nvSpPr>
        <p:spPr>
          <a:xfrm>
            <a:off x="5867400" y="1618141"/>
            <a:ext cx="5356345" cy="205697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1300"/>
              </a:spcAft>
              <a:buClr>
                <a:srgbClr val="A32829"/>
              </a:buClr>
            </a:pPr>
            <a:r>
              <a:rPr lang="en-US" sz="1400" b="1" dirty="0">
                <a:solidFill>
                  <a:srgbClr val="7D7E7F"/>
                </a:solidFill>
                <a:latin typeface="Lato" panose="020F0502020204030203" pitchFamily="34" charset="0"/>
                <a:ea typeface="Lato" panose="020F0502020204030203" pitchFamily="34" charset="0"/>
                <a:cs typeface="Lato" panose="020F0502020204030203" pitchFamily="34" charset="0"/>
              </a:rPr>
              <a:t>Survivor Benefits </a:t>
            </a: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 A surviving spouse receives either their own individual benefit or an amount equal to their deceased spouse’s benefit, whichever is greater. </a:t>
            </a:r>
          </a:p>
          <a:p>
            <a:pPr marL="285750" lvl="0" indent="-285750">
              <a:spcAft>
                <a:spcPts val="1300"/>
              </a:spcAft>
              <a:buClr>
                <a:srgbClr val="A32829"/>
              </a:buClr>
              <a:buFont typeface="Arial" panose="020B0604020202020204" pitchFamily="34" charset="0"/>
              <a:buChar char="•"/>
            </a:pPr>
            <a:r>
              <a:rPr lang="en-US" sz="1400" b="1" dirty="0">
                <a:solidFill>
                  <a:srgbClr val="7D7E7F"/>
                </a:solidFill>
                <a:latin typeface="Lato" panose="020F0502020204030203" pitchFamily="34" charset="0"/>
                <a:ea typeface="Lato" panose="020F0502020204030203" pitchFamily="34" charset="0"/>
                <a:cs typeface="Lato" panose="020F0502020204030203" pitchFamily="34" charset="0"/>
              </a:rPr>
              <a:t>Household Social Security income is always decreased when a spouse dies.  The surviving spouse is only entitled to one benefit – the higher benefit. </a:t>
            </a:r>
            <a:endParaRPr lang="en-US" sz="1400" dirty="0">
              <a:solidFill>
                <a:srgbClr val="7D7E7F"/>
              </a:solidFill>
              <a:latin typeface="Lato" panose="020F0502020204030203" pitchFamily="34" charset="0"/>
              <a:ea typeface="Lato" panose="020F0502020204030203" pitchFamily="34" charset="0"/>
              <a:cs typeface="Lato" panose="020F0502020204030203" pitchFamily="34" charset="0"/>
            </a:endParaRPr>
          </a:p>
          <a:p>
            <a:pPr marL="285750" lvl="0" indent="-285750">
              <a:spcAft>
                <a:spcPts val="130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Delaying filing may help provide additional financial security for a surviving spouse.</a:t>
            </a:r>
          </a:p>
        </p:txBody>
      </p:sp>
      <p:pic>
        <p:nvPicPr>
          <p:cNvPr id="6" name="Picture 5" descr="A black background with blue and red text&#10;&#10;Description automatically generated">
            <a:extLst>
              <a:ext uri="{FF2B5EF4-FFF2-40B4-BE49-F238E27FC236}">
                <a16:creationId xmlns:a16="http://schemas.microsoft.com/office/drawing/2014/main" id="{649EB0DE-C15C-6369-7ABB-9D8CC82D3A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356" y="6185902"/>
            <a:ext cx="1871565" cy="672098"/>
          </a:xfrm>
          <a:prstGeom prst="rect">
            <a:avLst/>
          </a:prstGeom>
        </p:spPr>
      </p:pic>
    </p:spTree>
    <p:extLst>
      <p:ext uri="{BB962C8B-B14F-4D97-AF65-F5344CB8AC3E}">
        <p14:creationId xmlns:p14="http://schemas.microsoft.com/office/powerpoint/2010/main" val="2537516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a:xfrm>
            <a:off x="634058" y="1002588"/>
            <a:ext cx="9729142" cy="615553"/>
          </a:xfrm>
        </p:spPr>
        <p:txBody>
          <a:bodyPr/>
          <a:lstStyle/>
          <a:p>
            <a:r>
              <a:rPr lang="en-US" dirty="0"/>
              <a:t>Working While Collecting Benefits</a:t>
            </a:r>
          </a:p>
        </p:txBody>
      </p:sp>
      <p:sp>
        <p:nvSpPr>
          <p:cNvPr id="9" name="TextBox 18">
            <a:extLst>
              <a:ext uri="{FF2B5EF4-FFF2-40B4-BE49-F238E27FC236}">
                <a16:creationId xmlns:a16="http://schemas.microsoft.com/office/drawing/2014/main" id="{54A91272-919F-5B49-A781-B3378DBA45D7}"/>
              </a:ext>
            </a:extLst>
          </p:cNvPr>
          <p:cNvSpPr txBox="1"/>
          <p:nvPr/>
        </p:nvSpPr>
        <p:spPr>
          <a:xfrm>
            <a:off x="615585" y="5887739"/>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Placeholder 2">
            <a:extLst>
              <a:ext uri="{FF2B5EF4-FFF2-40B4-BE49-F238E27FC236}">
                <a16:creationId xmlns:a16="http://schemas.microsoft.com/office/drawing/2014/main" id="{B065A7B4-BE2A-BDBE-2827-F87FA77BDA07}"/>
              </a:ext>
            </a:extLst>
          </p:cNvPr>
          <p:cNvSpPr txBox="1">
            <a:spLocks/>
          </p:cNvSpPr>
          <p:nvPr/>
        </p:nvSpPr>
        <p:spPr>
          <a:xfrm>
            <a:off x="634058" y="1919728"/>
            <a:ext cx="8052742"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You can continue to work after starting Social Security benefits. If you are at FRA or older, there is no reduction in your benefit, regardless of how much you earn. ​</a:t>
            </a:r>
          </a:p>
        </p:txBody>
      </p:sp>
      <p:sp>
        <p:nvSpPr>
          <p:cNvPr id="6" name="TextBox 3">
            <a:extLst>
              <a:ext uri="{FF2B5EF4-FFF2-40B4-BE49-F238E27FC236}">
                <a16:creationId xmlns:a16="http://schemas.microsoft.com/office/drawing/2014/main" id="{F586B83D-FFE7-B048-B9B9-F96F379B178E}"/>
              </a:ext>
            </a:extLst>
          </p:cNvPr>
          <p:cNvSpPr txBox="1"/>
          <p:nvPr/>
        </p:nvSpPr>
        <p:spPr>
          <a:xfrm>
            <a:off x="634058" y="2853201"/>
            <a:ext cx="10127717" cy="102848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300"/>
              </a:spcAft>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Before your FRA, if your earned income exceeds a specified amount, Social Security will withhold a certain portion of your benefit.</a:t>
            </a:r>
          </a:p>
          <a:p>
            <a:pPr>
              <a:spcAft>
                <a:spcPts val="1300"/>
              </a:spcAft>
            </a:pPr>
            <a:r>
              <a:rPr lang="en-US" sz="1400" b="1" dirty="0">
                <a:solidFill>
                  <a:srgbClr val="7D7E7F"/>
                </a:solidFill>
                <a:latin typeface="Lato" panose="020F0502020204030203" pitchFamily="34" charset="0"/>
                <a:ea typeface="Lato" panose="020F0502020204030203" pitchFamily="34" charset="0"/>
                <a:cs typeface="Lato" panose="020F0502020204030203" pitchFamily="34" charset="0"/>
              </a:rPr>
              <a:t>If your benefit is reduced due to withholding, that withholding is not gone forever.  </a:t>
            </a: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Social Security will increase your benefit payments upon reaching FRA to account for the previous withholding.</a:t>
            </a:r>
          </a:p>
        </p:txBody>
      </p:sp>
      <p:pic>
        <p:nvPicPr>
          <p:cNvPr id="3" name="Picture 2" descr="A black background with blue and red text&#10;&#10;Description automatically generated">
            <a:extLst>
              <a:ext uri="{FF2B5EF4-FFF2-40B4-BE49-F238E27FC236}">
                <a16:creationId xmlns:a16="http://schemas.microsoft.com/office/drawing/2014/main" id="{8470D9BF-5AC1-69AA-35E7-D7C1911687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389040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A5219C-3636-3040-6389-2158D7597EE4}"/>
              </a:ext>
            </a:extLst>
          </p:cNvPr>
          <p:cNvSpPr>
            <a:spLocks noGrp="1"/>
          </p:cNvSpPr>
          <p:nvPr>
            <p:ph type="pic" sz="quarter" idx="10"/>
          </p:nvPr>
        </p:nvSpPr>
        <p:spPr>
          <a:xfrm>
            <a:off x="7655557" y="10514"/>
            <a:ext cx="4536443" cy="6857996"/>
          </a:xfrm>
        </p:spPr>
        <p:txBody>
          <a:bodyPr/>
          <a:lstStyle/>
          <a:p>
            <a:endParaRPr lang="en-US"/>
          </a:p>
        </p:txBody>
      </p:sp>
      <p:sp>
        <p:nvSpPr>
          <p:cNvPr id="2" name="Oval 1">
            <a:extLst>
              <a:ext uri="{FF2B5EF4-FFF2-40B4-BE49-F238E27FC236}">
                <a16:creationId xmlns:a16="http://schemas.microsoft.com/office/drawing/2014/main" id="{6EA7F177-725C-60E3-C89D-C72C890BF3EF}"/>
              </a:ext>
            </a:extLst>
          </p:cNvPr>
          <p:cNvSpPr/>
          <p:nvPr/>
        </p:nvSpPr>
        <p:spPr>
          <a:xfrm>
            <a:off x="6845498" y="2338425"/>
            <a:ext cx="2319028" cy="2319028"/>
          </a:xfrm>
          <a:prstGeom prst="ellipse">
            <a:avLst/>
          </a:prstGeom>
          <a:solidFill>
            <a:srgbClr val="FFFFFF"/>
          </a:solidFill>
          <a:ln>
            <a:noFill/>
          </a:ln>
          <a:effectLst>
            <a:outerShdw blurRad="635000" dist="406400" dir="8100000" sx="91000" sy="91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0" i="0">
              <a:latin typeface="Lato" panose="020F0502020204030203" pitchFamily="34" charset="0"/>
            </a:endParaRPr>
          </a:p>
        </p:txBody>
      </p:sp>
      <p:pic>
        <p:nvPicPr>
          <p:cNvPr id="17" name="Picture Placeholder 16" descr="Icon&#10;&#10;Description automatically generated">
            <a:extLst>
              <a:ext uri="{FF2B5EF4-FFF2-40B4-BE49-F238E27FC236}">
                <a16:creationId xmlns:a16="http://schemas.microsoft.com/office/drawing/2014/main" id="{83472032-C56E-4E03-DC82-3C2B542C72D8}"/>
              </a:ext>
            </a:extLst>
          </p:cNvPr>
          <p:cNvPicPr>
            <a:picLocks noGrp="1" noChangeAspect="1"/>
          </p:cNvPicPr>
          <p:nvPr>
            <p:ph type="pic" sz="quarter" idx="11"/>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9" name="TextBox 8">
            <a:extLst>
              <a:ext uri="{FF2B5EF4-FFF2-40B4-BE49-F238E27FC236}">
                <a16:creationId xmlns:a16="http://schemas.microsoft.com/office/drawing/2014/main" id="{1A9745A7-F4F8-636A-01D9-135B48DF87DD}"/>
              </a:ext>
            </a:extLst>
          </p:cNvPr>
          <p:cNvSpPr txBox="1"/>
          <p:nvPr/>
        </p:nvSpPr>
        <p:spPr>
          <a:xfrm>
            <a:off x="1001487" y="1886857"/>
            <a:ext cx="4862286" cy="584775"/>
          </a:xfrm>
          <a:prstGeom prst="rect">
            <a:avLst/>
          </a:prstGeom>
          <a:noFill/>
        </p:spPr>
        <p:txBody>
          <a:bodyPr wrap="square" rtlCol="0">
            <a:spAutoFit/>
          </a:bodyPr>
          <a:lstStyle/>
          <a:p>
            <a:r>
              <a:rPr lang="en-US" sz="3200" spc="-100" dirty="0">
                <a:solidFill>
                  <a:srgbClr val="003764"/>
                </a:solidFill>
                <a:latin typeface="Playfair Display" pitchFamily="2" charset="77"/>
              </a:rPr>
              <a:t>Hello, my name is Joe!</a:t>
            </a:r>
            <a:endParaRPr lang="en-ID" sz="3200" spc="-100" dirty="0">
              <a:solidFill>
                <a:srgbClr val="003764"/>
              </a:solidFill>
              <a:latin typeface="Playfair Display" pitchFamily="2" charset="77"/>
            </a:endParaRPr>
          </a:p>
        </p:txBody>
      </p:sp>
      <p:sp>
        <p:nvSpPr>
          <p:cNvPr id="10" name="TextBox 9">
            <a:extLst>
              <a:ext uri="{FF2B5EF4-FFF2-40B4-BE49-F238E27FC236}">
                <a16:creationId xmlns:a16="http://schemas.microsoft.com/office/drawing/2014/main" id="{080696E8-1952-EF29-FB4A-C0EDCDB5A6CE}"/>
              </a:ext>
            </a:extLst>
          </p:cNvPr>
          <p:cNvSpPr txBox="1"/>
          <p:nvPr/>
        </p:nvSpPr>
        <p:spPr>
          <a:xfrm>
            <a:off x="1001487" y="1579080"/>
            <a:ext cx="1192955" cy="307777"/>
          </a:xfrm>
          <a:prstGeom prst="rect">
            <a:avLst/>
          </a:prstGeom>
          <a:noFill/>
        </p:spPr>
        <p:txBody>
          <a:bodyPr wrap="none" rtlCol="0">
            <a:spAutoFit/>
          </a:bodyPr>
          <a:lstStyle/>
          <a:p>
            <a:r>
              <a:rPr lang="en-US" sz="1400" spc="100" dirty="0">
                <a:solidFill>
                  <a:srgbClr val="A12B2A"/>
                </a:solidFill>
                <a:latin typeface="Lato" panose="020F0502020204030203" pitchFamily="34" charset="0"/>
                <a:ea typeface="Lato" panose="020F0502020204030203" pitchFamily="34" charset="0"/>
                <a:cs typeface="Lato" panose="020F0502020204030203" pitchFamily="34" charset="0"/>
              </a:rPr>
              <a:t>WELCOME</a:t>
            </a:r>
            <a:endParaRPr lang="en-ID" sz="1400" spc="100" dirty="0">
              <a:solidFill>
                <a:srgbClr val="A12B2A"/>
              </a:solidFill>
              <a:latin typeface="Lato" panose="020F0502020204030203" pitchFamily="34" charset="0"/>
              <a:ea typeface="Lato" panose="020F0502020204030203" pitchFamily="34" charset="0"/>
              <a:cs typeface="Lato" panose="020F0502020204030203" pitchFamily="34" charset="0"/>
            </a:endParaRPr>
          </a:p>
        </p:txBody>
      </p:sp>
      <p:cxnSp>
        <p:nvCxnSpPr>
          <p:cNvPr id="11" name="Straight Connector 10">
            <a:extLst>
              <a:ext uri="{FF2B5EF4-FFF2-40B4-BE49-F238E27FC236}">
                <a16:creationId xmlns:a16="http://schemas.microsoft.com/office/drawing/2014/main" id="{3C70FBCB-9CE3-96CC-B05C-77BE4CE8414D}"/>
              </a:ext>
            </a:extLst>
          </p:cNvPr>
          <p:cNvCxnSpPr>
            <a:stCxn id="10" idx="3"/>
          </p:cNvCxnSpPr>
          <p:nvPr/>
        </p:nvCxnSpPr>
        <p:spPr>
          <a:xfrm flipV="1">
            <a:off x="2194442" y="1732968"/>
            <a:ext cx="799131" cy="1"/>
          </a:xfrm>
          <a:prstGeom prst="line">
            <a:avLst/>
          </a:prstGeom>
          <a:ln w="25400">
            <a:solidFill>
              <a:srgbClr val="A12B2A"/>
            </a:solidFill>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075A5F-7286-2079-BACD-CDCA219F8AA1}"/>
              </a:ext>
            </a:extLst>
          </p:cNvPr>
          <p:cNvSpPr txBox="1"/>
          <p:nvPr/>
        </p:nvSpPr>
        <p:spPr>
          <a:xfrm>
            <a:off x="1001487" y="2759874"/>
            <a:ext cx="1200970" cy="307777"/>
          </a:xfrm>
          <a:prstGeom prst="rect">
            <a:avLst/>
          </a:prstGeom>
          <a:noFill/>
        </p:spPr>
        <p:txBody>
          <a:bodyPr wrap="none" rtlCol="0">
            <a:spAutoFit/>
          </a:bodyPr>
          <a:lstStyle/>
          <a:p>
            <a:r>
              <a:rPr lang="en-US" sz="1400" dirty="0">
                <a:solidFill>
                  <a:srgbClr val="A12B2A"/>
                </a:solidFill>
                <a:latin typeface="Lato" panose="020F0502020204030203" pitchFamily="34" charset="0"/>
                <a:ea typeface="Lato" panose="020F0502020204030203" pitchFamily="34" charset="0"/>
                <a:cs typeface="Lato" panose="020F0502020204030203" pitchFamily="34" charset="0"/>
              </a:rPr>
              <a:t>Introduction</a:t>
            </a:r>
            <a:endParaRPr lang="en-ID" sz="1400" dirty="0">
              <a:solidFill>
                <a:srgbClr val="A12B2A"/>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B5EF29B4-C21A-9FEF-4E27-2E5089A2EA02}"/>
              </a:ext>
            </a:extLst>
          </p:cNvPr>
          <p:cNvSpPr txBox="1"/>
          <p:nvPr/>
        </p:nvSpPr>
        <p:spPr>
          <a:xfrm>
            <a:off x="1001488" y="3045144"/>
            <a:ext cx="4224562" cy="1107996"/>
          </a:xfrm>
          <a:prstGeom prst="rect">
            <a:avLst/>
          </a:prstGeom>
          <a:noFill/>
        </p:spPr>
        <p:txBody>
          <a:bodyPr wrap="square" rtlCol="0">
            <a:spAutoFit/>
          </a:bodyPr>
          <a:lstStyle/>
          <a:p>
            <a:r>
              <a:rPr lang="en-ID" sz="1100" dirty="0">
                <a:solidFill>
                  <a:srgbClr val="7D7E7F"/>
                </a:solidFill>
                <a:effectLst/>
                <a:latin typeface="Lato" panose="020F0502020204030203" pitchFamily="34" charset="0"/>
              </a:rPr>
              <a:t>Lorem ipsum </a:t>
            </a:r>
            <a:r>
              <a:rPr lang="en-ID" sz="1100" dirty="0" err="1">
                <a:solidFill>
                  <a:srgbClr val="7D7E7F"/>
                </a:solidFill>
                <a:effectLst/>
                <a:latin typeface="Lato" panose="020F0502020204030203" pitchFamily="34" charset="0"/>
              </a:rPr>
              <a:t>dolor</a:t>
            </a:r>
            <a:r>
              <a:rPr lang="en-ID" sz="1100" dirty="0">
                <a:solidFill>
                  <a:srgbClr val="7D7E7F"/>
                </a:solidFill>
                <a:effectLst/>
                <a:latin typeface="Lato" panose="020F0502020204030203" pitchFamily="34" charset="0"/>
              </a:rPr>
              <a:t> sit </a:t>
            </a:r>
            <a:r>
              <a:rPr lang="en-ID" sz="1100" dirty="0" err="1">
                <a:solidFill>
                  <a:srgbClr val="7D7E7F"/>
                </a:solidFill>
                <a:effectLst/>
                <a:latin typeface="Lato" panose="020F0502020204030203" pitchFamily="34" charset="0"/>
              </a:rPr>
              <a:t>amet</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consectetur</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adipiscing</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elit</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sed</a:t>
            </a:r>
            <a:r>
              <a:rPr lang="en-ID" sz="1100" dirty="0">
                <a:solidFill>
                  <a:srgbClr val="7D7E7F"/>
                </a:solidFill>
                <a:effectLst/>
                <a:latin typeface="Lato" panose="020F0502020204030203" pitchFamily="34" charset="0"/>
              </a:rPr>
              <a:t> do </a:t>
            </a:r>
            <a:r>
              <a:rPr lang="en-ID" sz="1100" dirty="0" err="1">
                <a:solidFill>
                  <a:srgbClr val="7D7E7F"/>
                </a:solidFill>
                <a:effectLst/>
                <a:latin typeface="Lato" panose="020F0502020204030203" pitchFamily="34" charset="0"/>
              </a:rPr>
              <a:t>eiusmod</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tempor</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incididunt</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ut</a:t>
            </a:r>
            <a:r>
              <a:rPr lang="en-ID" sz="1100" dirty="0">
                <a:solidFill>
                  <a:srgbClr val="7D7E7F"/>
                </a:solidFill>
                <a:effectLst/>
                <a:latin typeface="Lato" panose="020F0502020204030203" pitchFamily="34" charset="0"/>
              </a:rPr>
              <a:t> labore et dolore magna </a:t>
            </a:r>
            <a:r>
              <a:rPr lang="en-ID" sz="1100" dirty="0" err="1">
                <a:solidFill>
                  <a:srgbClr val="7D7E7F"/>
                </a:solidFill>
                <a:effectLst/>
                <a:latin typeface="Lato" panose="020F0502020204030203" pitchFamily="34" charset="0"/>
              </a:rPr>
              <a:t>aliqua</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Amet</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justo</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donec</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enim</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diam</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vulputate</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ut</a:t>
            </a:r>
            <a:r>
              <a:rPr lang="en-ID" sz="1100" dirty="0">
                <a:solidFill>
                  <a:srgbClr val="7D7E7F"/>
                </a:solidFill>
                <a:effectLst/>
                <a:latin typeface="Lato" panose="020F0502020204030203" pitchFamily="34" charset="0"/>
              </a:rPr>
              <a:t> pharetra sit </a:t>
            </a:r>
            <a:r>
              <a:rPr lang="en-ID" sz="1100" dirty="0" err="1">
                <a:solidFill>
                  <a:srgbClr val="7D7E7F"/>
                </a:solidFill>
                <a:effectLst/>
                <a:latin typeface="Lato" panose="020F0502020204030203" pitchFamily="34" charset="0"/>
              </a:rPr>
              <a:t>amet</a:t>
            </a:r>
            <a:r>
              <a:rPr lang="en-ID" sz="1100" dirty="0">
                <a:solidFill>
                  <a:srgbClr val="7D7E7F"/>
                </a:solidFill>
                <a:effectLst/>
                <a:latin typeface="Lato" panose="020F0502020204030203" pitchFamily="34" charset="0"/>
              </a:rPr>
              <a:t>. Vitae </a:t>
            </a:r>
            <a:r>
              <a:rPr lang="en-ID" sz="1100" dirty="0" err="1">
                <a:solidFill>
                  <a:srgbClr val="7D7E7F"/>
                </a:solidFill>
                <a:effectLst/>
                <a:latin typeface="Lato" panose="020F0502020204030203" pitchFamily="34" charset="0"/>
              </a:rPr>
              <a:t>congue</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eu</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consequat</a:t>
            </a:r>
            <a:r>
              <a:rPr lang="en-ID" sz="1100" dirty="0">
                <a:solidFill>
                  <a:srgbClr val="7D7E7F"/>
                </a:solidFill>
                <a:effectLst/>
                <a:latin typeface="Lato" panose="020F0502020204030203" pitchFamily="34" charset="0"/>
              </a:rPr>
              <a:t> ac </a:t>
            </a:r>
            <a:r>
              <a:rPr lang="en-ID" sz="1100" dirty="0" err="1">
                <a:solidFill>
                  <a:srgbClr val="7D7E7F"/>
                </a:solidFill>
                <a:effectLst/>
                <a:latin typeface="Lato" panose="020F0502020204030203" pitchFamily="34" charset="0"/>
              </a:rPr>
              <a:t>felis</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donec</a:t>
            </a:r>
            <a:r>
              <a:rPr lang="en-ID" sz="1100" dirty="0">
                <a:solidFill>
                  <a:srgbClr val="7D7E7F"/>
                </a:solidFill>
                <a:effectLst/>
                <a:latin typeface="Lato" panose="020F0502020204030203" pitchFamily="34" charset="0"/>
              </a:rPr>
              <a:t> et </a:t>
            </a:r>
            <a:r>
              <a:rPr lang="en-ID" sz="1100" dirty="0" err="1">
                <a:solidFill>
                  <a:srgbClr val="7D7E7F"/>
                </a:solidFill>
                <a:effectLst/>
                <a:latin typeface="Lato" panose="020F0502020204030203" pitchFamily="34" charset="0"/>
              </a:rPr>
              <a:t>odio</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pellentesque</a:t>
            </a:r>
            <a:r>
              <a:rPr lang="en-ID" sz="1100" dirty="0">
                <a:solidFill>
                  <a:srgbClr val="7D7E7F"/>
                </a:solidFill>
                <a:effectLst/>
                <a:latin typeface="Lato" panose="020F0502020204030203" pitchFamily="34" charset="0"/>
              </a:rPr>
              <a:t>. Auctor </a:t>
            </a:r>
            <a:r>
              <a:rPr lang="en-ID" sz="1100" dirty="0" err="1">
                <a:solidFill>
                  <a:srgbClr val="7D7E7F"/>
                </a:solidFill>
                <a:effectLst/>
                <a:latin typeface="Lato" panose="020F0502020204030203" pitchFamily="34" charset="0"/>
              </a:rPr>
              <a:t>augue</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mauris</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augue</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neque</a:t>
            </a:r>
            <a:r>
              <a:rPr lang="en-ID" sz="1100" dirty="0">
                <a:solidFill>
                  <a:srgbClr val="7D7E7F"/>
                </a:solidFill>
                <a:effectLst/>
                <a:latin typeface="Lato" panose="020F0502020204030203" pitchFamily="34" charset="0"/>
              </a:rPr>
              <a:t> gravida in. </a:t>
            </a:r>
            <a:r>
              <a:rPr lang="en-ID" sz="1100" dirty="0" err="1">
                <a:solidFill>
                  <a:srgbClr val="7D7E7F"/>
                </a:solidFill>
                <a:effectLst/>
                <a:latin typeface="Lato" panose="020F0502020204030203" pitchFamily="34" charset="0"/>
              </a:rPr>
              <a:t>Phasellus</a:t>
            </a:r>
            <a:r>
              <a:rPr lang="en-ID" sz="1100" dirty="0">
                <a:solidFill>
                  <a:srgbClr val="7D7E7F"/>
                </a:solidFill>
                <a:effectLst/>
                <a:latin typeface="Lato" panose="020F0502020204030203" pitchFamily="34" charset="0"/>
              </a:rPr>
              <a:t> vestibulum lorem </a:t>
            </a:r>
            <a:r>
              <a:rPr lang="en-ID" sz="1100" dirty="0" err="1">
                <a:solidFill>
                  <a:srgbClr val="7D7E7F"/>
                </a:solidFill>
                <a:effectLst/>
                <a:latin typeface="Lato" panose="020F0502020204030203" pitchFamily="34" charset="0"/>
              </a:rPr>
              <a:t>sed</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risus</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ultricies</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tristique</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nulla</a:t>
            </a:r>
            <a:r>
              <a:rPr lang="en-ID" sz="1100" dirty="0">
                <a:solidFill>
                  <a:srgbClr val="7D7E7F"/>
                </a:solidFill>
                <a:effectLst/>
                <a:latin typeface="Lato" panose="020F0502020204030203" pitchFamily="34" charset="0"/>
              </a:rPr>
              <a:t> </a:t>
            </a:r>
            <a:r>
              <a:rPr lang="en-ID" sz="1100" dirty="0" err="1">
                <a:solidFill>
                  <a:srgbClr val="7D7E7F"/>
                </a:solidFill>
                <a:effectLst/>
                <a:latin typeface="Lato" panose="020F0502020204030203" pitchFamily="34" charset="0"/>
              </a:rPr>
              <a:t>aliquet</a:t>
            </a:r>
            <a:r>
              <a:rPr lang="en-ID" sz="1100" dirty="0">
                <a:solidFill>
                  <a:srgbClr val="7D7E7F"/>
                </a:solidFill>
                <a:effectLst/>
                <a:latin typeface="Lato" panose="020F0502020204030203" pitchFamily="34" charset="0"/>
              </a:rPr>
              <a:t>. </a:t>
            </a:r>
            <a:endParaRPr lang="en-ID" sz="1100" dirty="0">
              <a:solidFill>
                <a:srgbClr val="7D7E7F"/>
              </a:solidFill>
              <a:latin typeface="Lato" panose="020F0502020204030203" pitchFamily="34" charset="0"/>
            </a:endParaRPr>
          </a:p>
        </p:txBody>
      </p:sp>
      <p:sp>
        <p:nvSpPr>
          <p:cNvPr id="4" name="Rectangle 3">
            <a:extLst>
              <a:ext uri="{FF2B5EF4-FFF2-40B4-BE49-F238E27FC236}">
                <a16:creationId xmlns:a16="http://schemas.microsoft.com/office/drawing/2014/main" id="{E9749E6B-544D-E1AD-8C9B-A9D249DF7966}"/>
              </a:ext>
            </a:extLst>
          </p:cNvPr>
          <p:cNvSpPr/>
          <p:nvPr/>
        </p:nvSpPr>
        <p:spPr>
          <a:xfrm>
            <a:off x="228600" y="6019800"/>
            <a:ext cx="1965842" cy="584775"/>
          </a:xfrm>
          <a:prstGeom prst="rect">
            <a:avLst/>
          </a:prstGeom>
          <a:solidFill>
            <a:srgbClr val="F6FAFB"/>
          </a:solidFill>
          <a:ln>
            <a:solidFill>
              <a:srgbClr val="F6FA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blue and red text&#10;&#10;Description automatically generated">
            <a:extLst>
              <a:ext uri="{FF2B5EF4-FFF2-40B4-BE49-F238E27FC236}">
                <a16:creationId xmlns:a16="http://schemas.microsoft.com/office/drawing/2014/main" id="{B8788CBE-1886-7512-371E-F2B28193B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333001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a:xfrm>
            <a:off x="634058" y="1002588"/>
            <a:ext cx="9729142" cy="615553"/>
          </a:xfrm>
        </p:spPr>
        <p:txBody>
          <a:bodyPr/>
          <a:lstStyle/>
          <a:p>
            <a:r>
              <a:rPr lang="en-US" dirty="0"/>
              <a:t>Working While Collecting Benefits</a:t>
            </a:r>
          </a:p>
        </p:txBody>
      </p:sp>
      <p:sp>
        <p:nvSpPr>
          <p:cNvPr id="9" name="TextBox 18">
            <a:extLst>
              <a:ext uri="{FF2B5EF4-FFF2-40B4-BE49-F238E27FC236}">
                <a16:creationId xmlns:a16="http://schemas.microsoft.com/office/drawing/2014/main" id="{54A91272-919F-5B49-A781-B3378DBA45D7}"/>
              </a:ext>
            </a:extLst>
          </p:cNvPr>
          <p:cNvSpPr txBox="1"/>
          <p:nvPr/>
        </p:nvSpPr>
        <p:spPr>
          <a:xfrm>
            <a:off x="634058" y="5878503"/>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Placeholder 2">
            <a:extLst>
              <a:ext uri="{FF2B5EF4-FFF2-40B4-BE49-F238E27FC236}">
                <a16:creationId xmlns:a16="http://schemas.microsoft.com/office/drawing/2014/main" id="{B065A7B4-BE2A-BDBE-2827-F87FA77BDA07}"/>
              </a:ext>
            </a:extLst>
          </p:cNvPr>
          <p:cNvSpPr txBox="1">
            <a:spLocks/>
          </p:cNvSpPr>
          <p:nvPr/>
        </p:nvSpPr>
        <p:spPr>
          <a:xfrm>
            <a:off x="634058" y="1919728"/>
            <a:ext cx="8052742"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You can continue to work after starting Social Security benefits. If you are at FRA or older, there is no reduction in your benefit, regardless of how much you earn. ​</a:t>
            </a:r>
          </a:p>
        </p:txBody>
      </p:sp>
      <p:graphicFrame>
        <p:nvGraphicFramePr>
          <p:cNvPr id="3" name="Table 2">
            <a:extLst>
              <a:ext uri="{FF2B5EF4-FFF2-40B4-BE49-F238E27FC236}">
                <a16:creationId xmlns:a16="http://schemas.microsoft.com/office/drawing/2014/main" id="{9AC550E9-6F34-2BB9-8EAD-D2D5D0C21A87}"/>
              </a:ext>
            </a:extLst>
          </p:cNvPr>
          <p:cNvGraphicFramePr>
            <a:graphicFrameLocks noGrp="1"/>
          </p:cNvGraphicFramePr>
          <p:nvPr>
            <p:extLst>
              <p:ext uri="{D42A27DB-BD31-4B8C-83A1-F6EECF244321}">
                <p14:modId xmlns:p14="http://schemas.microsoft.com/office/powerpoint/2010/main" val="2886644620"/>
              </p:ext>
            </p:extLst>
          </p:nvPr>
        </p:nvGraphicFramePr>
        <p:xfrm>
          <a:off x="634058" y="3038948"/>
          <a:ext cx="10604500" cy="1557305"/>
        </p:xfrm>
        <a:graphic>
          <a:graphicData uri="http://schemas.openxmlformats.org/drawingml/2006/table">
            <a:tbl>
              <a:tblPr/>
              <a:tblGrid>
                <a:gridCol w="3930339">
                  <a:extLst>
                    <a:ext uri="{9D8B030D-6E8A-4147-A177-3AD203B41FA5}">
                      <a16:colId xmlns:a16="http://schemas.microsoft.com/office/drawing/2014/main" val="3230763454"/>
                    </a:ext>
                  </a:extLst>
                </a:gridCol>
                <a:gridCol w="3133148">
                  <a:extLst>
                    <a:ext uri="{9D8B030D-6E8A-4147-A177-3AD203B41FA5}">
                      <a16:colId xmlns:a16="http://schemas.microsoft.com/office/drawing/2014/main" val="3242295883"/>
                    </a:ext>
                  </a:extLst>
                </a:gridCol>
                <a:gridCol w="3541013">
                  <a:extLst>
                    <a:ext uri="{9D8B030D-6E8A-4147-A177-3AD203B41FA5}">
                      <a16:colId xmlns:a16="http://schemas.microsoft.com/office/drawing/2014/main" val="2404699797"/>
                    </a:ext>
                  </a:extLst>
                </a:gridCol>
              </a:tblGrid>
              <a:tr h="528371">
                <a:tc>
                  <a:txBody>
                    <a:bodyPr/>
                    <a:lstStyle/>
                    <a:p>
                      <a:pPr algn="l" fontAlgn="base"/>
                      <a:r>
                        <a:rPr lang="en-US" sz="1400" b="0" i="0" dirty="0">
                          <a:solidFill>
                            <a:srgbClr val="FFFFFF"/>
                          </a:solidFill>
                          <a:effectLst/>
                          <a:highlight>
                            <a:srgbClr val="003764"/>
                          </a:highlight>
                          <a:latin typeface="Lato" panose="020F0502020204030203" pitchFamily="34" charset="0"/>
                        </a:rPr>
                        <a:t>If You Are</a:t>
                      </a:r>
                      <a:endParaRPr lang="en-US" sz="1800" b="1" i="0" dirty="0">
                        <a:solidFill>
                          <a:srgbClr val="FFFFFF"/>
                        </a:solidFill>
                        <a:effectLst/>
                        <a:highlight>
                          <a:srgbClr val="003764"/>
                        </a:highlight>
                      </a:endParaRPr>
                    </a:p>
                  </a:txBody>
                  <a:tcPr marL="88989" marR="88989" marT="44494" marB="4449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954" cap="flat" cmpd="sng" algn="ctr">
                      <a:solidFill>
                        <a:srgbClr val="FFFFFF"/>
                      </a:solidFill>
                      <a:prstDash val="solid"/>
                      <a:round/>
                      <a:headEnd type="none" w="med" len="med"/>
                      <a:tailEnd type="none" w="med" len="med"/>
                    </a:lnB>
                    <a:solidFill>
                      <a:srgbClr val="003764"/>
                    </a:solidFill>
                  </a:tcPr>
                </a:tc>
                <a:tc>
                  <a:txBody>
                    <a:bodyPr/>
                    <a:lstStyle/>
                    <a:p>
                      <a:pPr algn="ctr" fontAlgn="base"/>
                      <a:r>
                        <a:rPr lang="en-US" sz="1400" b="0" i="0" dirty="0">
                          <a:solidFill>
                            <a:srgbClr val="FFFFFF"/>
                          </a:solidFill>
                          <a:effectLst/>
                          <a:highlight>
                            <a:srgbClr val="003764"/>
                          </a:highlight>
                          <a:latin typeface="Lato" panose="020F0502020204030203" pitchFamily="34" charset="0"/>
                        </a:rPr>
                        <a:t>You Can Make Up to</a:t>
                      </a:r>
                      <a:endParaRPr lang="en-US" sz="1800" b="1" i="0" dirty="0">
                        <a:solidFill>
                          <a:srgbClr val="FFFFFF"/>
                        </a:solidFill>
                        <a:effectLst/>
                        <a:highlight>
                          <a:srgbClr val="003764"/>
                        </a:highlight>
                      </a:endParaRPr>
                    </a:p>
                    <a:p>
                      <a:pPr algn="ctr" fontAlgn="base"/>
                      <a:r>
                        <a:rPr lang="en-US" sz="1400" b="0" i="0" dirty="0">
                          <a:solidFill>
                            <a:srgbClr val="FFFFFF"/>
                          </a:solidFill>
                          <a:effectLst/>
                          <a:highlight>
                            <a:srgbClr val="003764"/>
                          </a:highlight>
                          <a:latin typeface="Lato" panose="020F0502020204030203" pitchFamily="34" charset="0"/>
                        </a:rPr>
                        <a:t>(Year 2018)</a:t>
                      </a:r>
                      <a:endParaRPr lang="en-US" sz="1800" b="1" i="0" dirty="0">
                        <a:solidFill>
                          <a:srgbClr val="FFFFFF"/>
                        </a:solidFill>
                        <a:effectLst/>
                        <a:highlight>
                          <a:srgbClr val="003764"/>
                        </a:highlight>
                      </a:endParaRPr>
                    </a:p>
                  </a:txBody>
                  <a:tcPr marL="88989" marR="88989" marT="44494" marB="4449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954" cap="flat" cmpd="sng" algn="ctr">
                      <a:solidFill>
                        <a:srgbClr val="FFFFFF"/>
                      </a:solidFill>
                      <a:prstDash val="solid"/>
                      <a:round/>
                      <a:headEnd type="none" w="med" len="med"/>
                      <a:tailEnd type="none" w="med" len="med"/>
                    </a:lnB>
                    <a:solidFill>
                      <a:srgbClr val="003764"/>
                    </a:solidFill>
                  </a:tcPr>
                </a:tc>
                <a:tc>
                  <a:txBody>
                    <a:bodyPr/>
                    <a:lstStyle/>
                    <a:p>
                      <a:pPr algn="ctr" fontAlgn="base"/>
                      <a:r>
                        <a:rPr lang="en-US" sz="1400" b="0" i="0" dirty="0">
                          <a:solidFill>
                            <a:srgbClr val="FFFFFF"/>
                          </a:solidFill>
                          <a:effectLst/>
                          <a:highlight>
                            <a:srgbClr val="003764"/>
                          </a:highlight>
                          <a:latin typeface="Lato" panose="020F0502020204030203" pitchFamily="34" charset="0"/>
                        </a:rPr>
                        <a:t>If You Make More, </a:t>
                      </a:r>
                      <a:endParaRPr lang="en-US" sz="1800" b="1" i="0" dirty="0">
                        <a:solidFill>
                          <a:srgbClr val="FFFFFF"/>
                        </a:solidFill>
                        <a:effectLst/>
                        <a:highlight>
                          <a:srgbClr val="003764"/>
                        </a:highlight>
                      </a:endParaRPr>
                    </a:p>
                    <a:p>
                      <a:pPr algn="ctr" fontAlgn="base"/>
                      <a:r>
                        <a:rPr lang="en-US" sz="1400" b="0" i="0" dirty="0">
                          <a:solidFill>
                            <a:srgbClr val="FFFFFF"/>
                          </a:solidFill>
                          <a:effectLst/>
                          <a:highlight>
                            <a:srgbClr val="003764"/>
                          </a:highlight>
                          <a:latin typeface="Lato" panose="020F0502020204030203" pitchFamily="34" charset="0"/>
                        </a:rPr>
                        <a:t>Benefits are Withheld at:</a:t>
                      </a:r>
                      <a:endParaRPr lang="en-US" sz="1800" b="1" i="0" dirty="0">
                        <a:solidFill>
                          <a:srgbClr val="FFFFFF"/>
                        </a:solidFill>
                        <a:effectLst/>
                        <a:highlight>
                          <a:srgbClr val="003764"/>
                        </a:highlight>
                      </a:endParaRPr>
                    </a:p>
                  </a:txBody>
                  <a:tcPr marL="88989" marR="88989" marT="44494" marB="4449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954" cap="flat" cmpd="sng" algn="ctr">
                      <a:solidFill>
                        <a:srgbClr val="FFFFFF"/>
                      </a:solidFill>
                      <a:prstDash val="solid"/>
                      <a:round/>
                      <a:headEnd type="none" w="med" len="med"/>
                      <a:tailEnd type="none" w="med" len="med"/>
                    </a:lnB>
                    <a:solidFill>
                      <a:srgbClr val="003764"/>
                    </a:solidFill>
                  </a:tcPr>
                </a:tc>
                <a:extLst>
                  <a:ext uri="{0D108BD9-81ED-4DB2-BD59-A6C34878D82A}">
                    <a16:rowId xmlns:a16="http://schemas.microsoft.com/office/drawing/2014/main" val="3855246490"/>
                  </a:ext>
                </a:extLst>
              </a:tr>
              <a:tr h="342978">
                <a:tc>
                  <a:txBody>
                    <a:bodyPr/>
                    <a:lstStyle/>
                    <a:p>
                      <a:pPr algn="l" fontAlgn="base"/>
                      <a:r>
                        <a:rPr lang="en-US" sz="1400" b="0" i="0">
                          <a:solidFill>
                            <a:srgbClr val="53585A"/>
                          </a:solidFill>
                          <a:effectLst/>
                          <a:latin typeface="Lato" panose="020F0502020204030203" pitchFamily="34" charset="0"/>
                        </a:rPr>
                        <a:t>Under FRA</a:t>
                      </a:r>
                      <a:r>
                        <a:rPr lang="en-US" sz="1400" b="0" i="0">
                          <a:solidFill>
                            <a:srgbClr val="000000"/>
                          </a:solidFill>
                          <a:effectLst/>
                          <a:latin typeface="Lato" panose="020F0502020204030203" pitchFamily="34" charset="0"/>
                        </a:rPr>
                        <a:t>​</a:t>
                      </a:r>
                      <a:endParaRPr lang="en-US" sz="1800" b="0" i="0">
                        <a:solidFill>
                          <a:srgbClr val="000000"/>
                        </a:solidFill>
                        <a:effectLst/>
                      </a:endParaRPr>
                    </a:p>
                  </a:txBody>
                  <a:tcPr marL="88989" marR="88989" marT="44494" marB="4449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954" cap="flat" cmpd="sng" algn="ctr">
                      <a:solidFill>
                        <a:srgbClr val="FFFFFF"/>
                      </a:solidFill>
                      <a:prstDash val="solid"/>
                      <a:round/>
                      <a:headEnd type="none" w="med" len="med"/>
                      <a:tailEnd type="none" w="med" len="med"/>
                    </a:lnT>
                    <a:lnB w="10954" cap="flat" cmpd="sng" algn="ctr">
                      <a:solidFill>
                        <a:srgbClr val="A1A0A3"/>
                      </a:solidFill>
                      <a:prstDash val="solid"/>
                      <a:round/>
                      <a:headEnd type="none" w="med" len="med"/>
                      <a:tailEnd type="none" w="med" len="med"/>
                    </a:lnB>
                    <a:noFill/>
                  </a:tcPr>
                </a:tc>
                <a:tc>
                  <a:txBody>
                    <a:bodyPr/>
                    <a:lstStyle/>
                    <a:p>
                      <a:pPr algn="ctr" fontAlgn="base"/>
                      <a:r>
                        <a:rPr lang="en-US" sz="1400" b="0" i="0">
                          <a:solidFill>
                            <a:srgbClr val="A5A5A5"/>
                          </a:solidFill>
                          <a:effectLst/>
                          <a:latin typeface="Lato" panose="020F0502020204030203" pitchFamily="34" charset="0"/>
                        </a:rPr>
                        <a:t>$17,040</a:t>
                      </a:r>
                      <a:r>
                        <a:rPr lang="en-US" sz="1400" b="0" i="0">
                          <a:solidFill>
                            <a:srgbClr val="000000"/>
                          </a:solidFill>
                          <a:effectLst/>
                          <a:latin typeface="Lato" panose="020F0502020204030203" pitchFamily="34" charset="0"/>
                        </a:rPr>
                        <a:t>​</a:t>
                      </a:r>
                      <a:endParaRPr lang="en-US" sz="1800" b="0" i="0">
                        <a:solidFill>
                          <a:srgbClr val="000000"/>
                        </a:solidFill>
                        <a:effectLst/>
                      </a:endParaRPr>
                    </a:p>
                  </a:txBody>
                  <a:tcPr marL="88989" marR="88989" marT="44494" marB="4449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954" cap="flat" cmpd="sng" algn="ctr">
                      <a:solidFill>
                        <a:srgbClr val="FFFFFF"/>
                      </a:solidFill>
                      <a:prstDash val="solid"/>
                      <a:round/>
                      <a:headEnd type="none" w="med" len="med"/>
                      <a:tailEnd type="none" w="med" len="med"/>
                    </a:lnT>
                    <a:lnB w="10954" cap="flat" cmpd="sng" algn="ctr">
                      <a:solidFill>
                        <a:srgbClr val="A1A0A3"/>
                      </a:solidFill>
                      <a:prstDash val="solid"/>
                      <a:round/>
                      <a:headEnd type="none" w="med" len="med"/>
                      <a:tailEnd type="none" w="med" len="med"/>
                    </a:lnB>
                    <a:noFill/>
                  </a:tcPr>
                </a:tc>
                <a:tc>
                  <a:txBody>
                    <a:bodyPr/>
                    <a:lstStyle/>
                    <a:p>
                      <a:pPr algn="ctr" fontAlgn="base"/>
                      <a:r>
                        <a:rPr lang="en-US" sz="1400" b="0" i="0">
                          <a:solidFill>
                            <a:srgbClr val="A5A5A5"/>
                          </a:solidFill>
                          <a:effectLst/>
                          <a:latin typeface="Lato" panose="020F0502020204030203" pitchFamily="34" charset="0"/>
                        </a:rPr>
                        <a:t>$1 for every $2 earned</a:t>
                      </a:r>
                      <a:r>
                        <a:rPr lang="en-US" sz="1400" b="0" i="0">
                          <a:solidFill>
                            <a:srgbClr val="000000"/>
                          </a:solidFill>
                          <a:effectLst/>
                          <a:latin typeface="Lato" panose="020F0502020204030203" pitchFamily="34" charset="0"/>
                        </a:rPr>
                        <a:t>​</a:t>
                      </a:r>
                      <a:endParaRPr lang="en-US" sz="1800" b="0" i="0">
                        <a:solidFill>
                          <a:srgbClr val="000000"/>
                        </a:solidFill>
                        <a:effectLst/>
                      </a:endParaRPr>
                    </a:p>
                  </a:txBody>
                  <a:tcPr marL="88989" marR="88989" marT="44494" marB="4449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954" cap="flat" cmpd="sng" algn="ctr">
                      <a:solidFill>
                        <a:srgbClr val="FFFFFF"/>
                      </a:solidFill>
                      <a:prstDash val="solid"/>
                      <a:round/>
                      <a:headEnd type="none" w="med" len="med"/>
                      <a:tailEnd type="none" w="med" len="med"/>
                    </a:lnT>
                    <a:lnB w="10954"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1817325004"/>
                  </a:ext>
                </a:extLst>
              </a:tr>
              <a:tr h="342978">
                <a:tc>
                  <a:txBody>
                    <a:bodyPr/>
                    <a:lstStyle/>
                    <a:p>
                      <a:pPr algn="l" fontAlgn="base"/>
                      <a:r>
                        <a:rPr lang="en-US" sz="1400" b="0" i="0">
                          <a:solidFill>
                            <a:srgbClr val="53585A"/>
                          </a:solidFill>
                          <a:effectLst/>
                          <a:latin typeface="Lato" panose="020F0502020204030203" pitchFamily="34" charset="0"/>
                        </a:rPr>
                        <a:t>Year You Reach FRA</a:t>
                      </a:r>
                      <a:r>
                        <a:rPr lang="en-US" sz="1400" b="0" i="0">
                          <a:solidFill>
                            <a:srgbClr val="000000"/>
                          </a:solidFill>
                          <a:effectLst/>
                          <a:latin typeface="Lato" panose="020F0502020204030203" pitchFamily="34" charset="0"/>
                        </a:rPr>
                        <a:t>​</a:t>
                      </a:r>
                      <a:endParaRPr lang="en-US" sz="1800" b="0" i="0">
                        <a:solidFill>
                          <a:srgbClr val="000000"/>
                        </a:solidFill>
                        <a:effectLst/>
                      </a:endParaRPr>
                    </a:p>
                  </a:txBody>
                  <a:tcPr marL="88989" marR="88989" marT="44494" marB="4449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954" cap="flat" cmpd="sng" algn="ctr">
                      <a:solidFill>
                        <a:srgbClr val="A1A0A3"/>
                      </a:solidFill>
                      <a:prstDash val="solid"/>
                      <a:round/>
                      <a:headEnd type="none" w="med" len="med"/>
                      <a:tailEnd type="none" w="med" len="med"/>
                    </a:lnT>
                    <a:lnB w="10954" cap="flat" cmpd="sng" algn="ctr">
                      <a:solidFill>
                        <a:srgbClr val="A1A0A3"/>
                      </a:solidFill>
                      <a:prstDash val="solid"/>
                      <a:round/>
                      <a:headEnd type="none" w="med" len="med"/>
                      <a:tailEnd type="none" w="med" len="med"/>
                    </a:lnB>
                    <a:noFill/>
                  </a:tcPr>
                </a:tc>
                <a:tc>
                  <a:txBody>
                    <a:bodyPr/>
                    <a:lstStyle/>
                    <a:p>
                      <a:pPr algn="ctr" fontAlgn="base"/>
                      <a:r>
                        <a:rPr lang="en-US" sz="1400" b="0" i="0">
                          <a:solidFill>
                            <a:srgbClr val="A5A5A5"/>
                          </a:solidFill>
                          <a:effectLst/>
                          <a:latin typeface="Lato" panose="020F0502020204030203" pitchFamily="34" charset="0"/>
                        </a:rPr>
                        <a:t>$45,360</a:t>
                      </a:r>
                      <a:r>
                        <a:rPr lang="en-US" sz="1400" b="0" i="0">
                          <a:solidFill>
                            <a:srgbClr val="000000"/>
                          </a:solidFill>
                          <a:effectLst/>
                          <a:latin typeface="Lato" panose="020F0502020204030203" pitchFamily="34" charset="0"/>
                        </a:rPr>
                        <a:t>​</a:t>
                      </a:r>
                      <a:endParaRPr lang="en-US" sz="1800" b="0" i="0">
                        <a:solidFill>
                          <a:srgbClr val="000000"/>
                        </a:solidFill>
                        <a:effectLst/>
                      </a:endParaRPr>
                    </a:p>
                  </a:txBody>
                  <a:tcPr marL="88989" marR="88989" marT="44494" marB="4449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954" cap="flat" cmpd="sng" algn="ctr">
                      <a:solidFill>
                        <a:srgbClr val="A1A0A3"/>
                      </a:solidFill>
                      <a:prstDash val="solid"/>
                      <a:round/>
                      <a:headEnd type="none" w="med" len="med"/>
                      <a:tailEnd type="none" w="med" len="med"/>
                    </a:lnT>
                    <a:lnB w="10954" cap="flat" cmpd="sng" algn="ctr">
                      <a:solidFill>
                        <a:srgbClr val="A1A0A3"/>
                      </a:solidFill>
                      <a:prstDash val="solid"/>
                      <a:round/>
                      <a:headEnd type="none" w="med" len="med"/>
                      <a:tailEnd type="none" w="med" len="med"/>
                    </a:lnB>
                    <a:noFill/>
                  </a:tcPr>
                </a:tc>
                <a:tc>
                  <a:txBody>
                    <a:bodyPr/>
                    <a:lstStyle/>
                    <a:p>
                      <a:pPr algn="ctr" fontAlgn="base"/>
                      <a:r>
                        <a:rPr lang="en-US" sz="1400" b="0" i="0">
                          <a:solidFill>
                            <a:srgbClr val="A5A5A5"/>
                          </a:solidFill>
                          <a:effectLst/>
                          <a:latin typeface="Lato" panose="020F0502020204030203" pitchFamily="34" charset="0"/>
                        </a:rPr>
                        <a:t>$1 for every $2 earned</a:t>
                      </a:r>
                      <a:r>
                        <a:rPr lang="en-US" sz="1400" b="0" i="0">
                          <a:solidFill>
                            <a:srgbClr val="000000"/>
                          </a:solidFill>
                          <a:effectLst/>
                          <a:latin typeface="Lato" panose="020F0502020204030203" pitchFamily="34" charset="0"/>
                        </a:rPr>
                        <a:t>​</a:t>
                      </a:r>
                      <a:endParaRPr lang="en-US" sz="1800" b="0" i="0">
                        <a:solidFill>
                          <a:srgbClr val="000000"/>
                        </a:solidFill>
                        <a:effectLst/>
                      </a:endParaRPr>
                    </a:p>
                  </a:txBody>
                  <a:tcPr marL="88989" marR="88989" marT="44494" marB="4449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954" cap="flat" cmpd="sng" algn="ctr">
                      <a:solidFill>
                        <a:srgbClr val="A1A0A3"/>
                      </a:solidFill>
                      <a:prstDash val="solid"/>
                      <a:round/>
                      <a:headEnd type="none" w="med" len="med"/>
                      <a:tailEnd type="none" w="med" len="med"/>
                    </a:lnT>
                    <a:lnB w="10954"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355150712"/>
                  </a:ext>
                </a:extLst>
              </a:tr>
              <a:tr h="342978">
                <a:tc>
                  <a:txBody>
                    <a:bodyPr/>
                    <a:lstStyle/>
                    <a:p>
                      <a:pPr algn="l" fontAlgn="base"/>
                      <a:r>
                        <a:rPr lang="en-US" sz="1400" b="0" i="0">
                          <a:solidFill>
                            <a:srgbClr val="53585A"/>
                          </a:solidFill>
                          <a:effectLst/>
                          <a:latin typeface="Lato" panose="020F0502020204030203" pitchFamily="34" charset="0"/>
                        </a:rPr>
                        <a:t>Month of FRA and Above</a:t>
                      </a:r>
                      <a:r>
                        <a:rPr lang="en-US" sz="1400" b="0" i="0">
                          <a:solidFill>
                            <a:srgbClr val="000000"/>
                          </a:solidFill>
                          <a:effectLst/>
                          <a:latin typeface="Lato" panose="020F0502020204030203" pitchFamily="34" charset="0"/>
                        </a:rPr>
                        <a:t>​</a:t>
                      </a:r>
                      <a:endParaRPr lang="en-US" sz="1800" b="0" i="0">
                        <a:solidFill>
                          <a:srgbClr val="000000"/>
                        </a:solidFill>
                        <a:effectLst/>
                      </a:endParaRPr>
                    </a:p>
                  </a:txBody>
                  <a:tcPr marL="88989" marR="88989" marT="44494" marB="4449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954" cap="flat" cmpd="sng" algn="ctr">
                      <a:solidFill>
                        <a:srgbClr val="A1A0A3"/>
                      </a:solidFill>
                      <a:prstDash val="solid"/>
                      <a:round/>
                      <a:headEnd type="none" w="med" len="med"/>
                      <a:tailEnd type="none" w="med" len="med"/>
                    </a:lnT>
                    <a:lnB w="10954" cap="flat" cmpd="sng" algn="ctr">
                      <a:solidFill>
                        <a:srgbClr val="A1A0A3"/>
                      </a:solidFill>
                      <a:prstDash val="solid"/>
                      <a:round/>
                      <a:headEnd type="none" w="med" len="med"/>
                      <a:tailEnd type="none" w="med" len="med"/>
                    </a:lnB>
                    <a:noFill/>
                  </a:tcPr>
                </a:tc>
                <a:tc>
                  <a:txBody>
                    <a:bodyPr/>
                    <a:lstStyle/>
                    <a:p>
                      <a:pPr algn="ctr" fontAlgn="base"/>
                      <a:r>
                        <a:rPr lang="en-US" sz="1400" b="0" i="0">
                          <a:solidFill>
                            <a:srgbClr val="A5A5A5"/>
                          </a:solidFill>
                          <a:effectLst/>
                          <a:latin typeface="Lato" panose="020F0502020204030203" pitchFamily="34" charset="0"/>
                        </a:rPr>
                        <a:t>Unlimited</a:t>
                      </a:r>
                      <a:r>
                        <a:rPr lang="en-US" sz="1400" b="0" i="0">
                          <a:solidFill>
                            <a:srgbClr val="000000"/>
                          </a:solidFill>
                          <a:effectLst/>
                          <a:latin typeface="Lato" panose="020F0502020204030203" pitchFamily="34" charset="0"/>
                        </a:rPr>
                        <a:t>​</a:t>
                      </a:r>
                      <a:endParaRPr lang="en-US" sz="1800" b="0" i="0">
                        <a:solidFill>
                          <a:srgbClr val="000000"/>
                        </a:solidFill>
                        <a:effectLst/>
                      </a:endParaRPr>
                    </a:p>
                  </a:txBody>
                  <a:tcPr marL="88989" marR="88989" marT="44494" marB="4449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954" cap="flat" cmpd="sng" algn="ctr">
                      <a:solidFill>
                        <a:srgbClr val="A1A0A3"/>
                      </a:solidFill>
                      <a:prstDash val="solid"/>
                      <a:round/>
                      <a:headEnd type="none" w="med" len="med"/>
                      <a:tailEnd type="none" w="med" len="med"/>
                    </a:lnT>
                    <a:lnB w="10954" cap="flat" cmpd="sng" algn="ctr">
                      <a:solidFill>
                        <a:srgbClr val="A1A0A3"/>
                      </a:solidFill>
                      <a:prstDash val="solid"/>
                      <a:round/>
                      <a:headEnd type="none" w="med" len="med"/>
                      <a:tailEnd type="none" w="med" len="med"/>
                    </a:lnB>
                    <a:noFill/>
                  </a:tcPr>
                </a:tc>
                <a:tc>
                  <a:txBody>
                    <a:bodyPr/>
                    <a:lstStyle/>
                    <a:p>
                      <a:pPr algn="ctr" fontAlgn="base"/>
                      <a:r>
                        <a:rPr lang="en-US" sz="1400" b="0" i="0" dirty="0">
                          <a:solidFill>
                            <a:srgbClr val="A5A5A5"/>
                          </a:solidFill>
                          <a:effectLst/>
                          <a:latin typeface="Lato" panose="020F0502020204030203" pitchFamily="34" charset="0"/>
                        </a:rPr>
                        <a:t>None Withheld</a:t>
                      </a:r>
                      <a:r>
                        <a:rPr lang="en-US" sz="1400" b="0" i="0" dirty="0">
                          <a:solidFill>
                            <a:srgbClr val="000000"/>
                          </a:solidFill>
                          <a:effectLst/>
                          <a:latin typeface="Lato" panose="020F0502020204030203" pitchFamily="34" charset="0"/>
                        </a:rPr>
                        <a:t>​</a:t>
                      </a:r>
                      <a:endParaRPr lang="en-US" sz="1800" b="0" i="0" dirty="0">
                        <a:solidFill>
                          <a:srgbClr val="000000"/>
                        </a:solidFill>
                        <a:effectLst/>
                      </a:endParaRPr>
                    </a:p>
                  </a:txBody>
                  <a:tcPr marL="88989" marR="88989" marT="44494" marB="4449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954" cap="flat" cmpd="sng" algn="ctr">
                      <a:solidFill>
                        <a:srgbClr val="A1A0A3"/>
                      </a:solidFill>
                      <a:prstDash val="solid"/>
                      <a:round/>
                      <a:headEnd type="none" w="med" len="med"/>
                      <a:tailEnd type="none" w="med" len="med"/>
                    </a:lnT>
                    <a:lnB w="10954" cap="flat" cmpd="sng" algn="ctr">
                      <a:solidFill>
                        <a:srgbClr val="A1A0A3"/>
                      </a:solidFill>
                      <a:prstDash val="solid"/>
                      <a:round/>
                      <a:headEnd type="none" w="med" len="med"/>
                      <a:tailEnd type="none" w="med" len="med"/>
                    </a:lnB>
                    <a:noFill/>
                  </a:tcPr>
                </a:tc>
                <a:extLst>
                  <a:ext uri="{0D108BD9-81ED-4DB2-BD59-A6C34878D82A}">
                    <a16:rowId xmlns:a16="http://schemas.microsoft.com/office/drawing/2014/main" val="853331775"/>
                  </a:ext>
                </a:extLst>
              </a:tr>
            </a:tbl>
          </a:graphicData>
        </a:graphic>
      </p:graphicFrame>
      <p:sp>
        <p:nvSpPr>
          <p:cNvPr id="7" name="Rectangle 1">
            <a:extLst>
              <a:ext uri="{FF2B5EF4-FFF2-40B4-BE49-F238E27FC236}">
                <a16:creationId xmlns:a16="http://schemas.microsoft.com/office/drawing/2014/main" id="{ACDABC40-0E35-6F8B-2DDE-CB1678C8AE8C}"/>
              </a:ext>
            </a:extLst>
          </p:cNvPr>
          <p:cNvSpPr>
            <a:spLocks noChangeArrowheads="1"/>
          </p:cNvSpPr>
          <p:nvPr/>
        </p:nvSpPr>
        <p:spPr bwMode="auto">
          <a:xfrm>
            <a:off x="634058" y="3039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A black background with blue and red text&#10;&#10;Description automatically generated">
            <a:extLst>
              <a:ext uri="{FF2B5EF4-FFF2-40B4-BE49-F238E27FC236}">
                <a16:creationId xmlns:a16="http://schemas.microsoft.com/office/drawing/2014/main" id="{D8D4E643-816D-558F-7D9E-EE2678C4C5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30675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a:xfrm>
            <a:off x="634058" y="1002588"/>
            <a:ext cx="9729142" cy="615553"/>
          </a:xfrm>
        </p:spPr>
        <p:txBody>
          <a:bodyPr/>
          <a:lstStyle/>
          <a:p>
            <a:r>
              <a:rPr lang="en-US" dirty="0"/>
              <a:t>Working While Collecting Benefits</a:t>
            </a:r>
          </a:p>
        </p:txBody>
      </p:sp>
      <p:sp>
        <p:nvSpPr>
          <p:cNvPr id="9" name="TextBox 18">
            <a:extLst>
              <a:ext uri="{FF2B5EF4-FFF2-40B4-BE49-F238E27FC236}">
                <a16:creationId xmlns:a16="http://schemas.microsoft.com/office/drawing/2014/main" id="{54A91272-919F-5B49-A781-B3378DBA45D7}"/>
              </a:ext>
            </a:extLst>
          </p:cNvPr>
          <p:cNvSpPr txBox="1"/>
          <p:nvPr/>
        </p:nvSpPr>
        <p:spPr>
          <a:xfrm>
            <a:off x="615585" y="5943600"/>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Placeholder 2">
            <a:extLst>
              <a:ext uri="{FF2B5EF4-FFF2-40B4-BE49-F238E27FC236}">
                <a16:creationId xmlns:a16="http://schemas.microsoft.com/office/drawing/2014/main" id="{B065A7B4-BE2A-BDBE-2827-F87FA77BDA07}"/>
              </a:ext>
            </a:extLst>
          </p:cNvPr>
          <p:cNvSpPr txBox="1">
            <a:spLocks/>
          </p:cNvSpPr>
          <p:nvPr/>
        </p:nvSpPr>
        <p:spPr>
          <a:xfrm>
            <a:off x="634058" y="1919728"/>
            <a:ext cx="8052742"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For example, you are entitled to $800 a month in benefits ($9,600 for the year).  ​</a:t>
            </a:r>
          </a:p>
        </p:txBody>
      </p:sp>
      <p:sp>
        <p:nvSpPr>
          <p:cNvPr id="7" name="Rectangle 1">
            <a:extLst>
              <a:ext uri="{FF2B5EF4-FFF2-40B4-BE49-F238E27FC236}">
                <a16:creationId xmlns:a16="http://schemas.microsoft.com/office/drawing/2014/main" id="{ACDABC40-0E35-6F8B-2DDE-CB1678C8AE8C}"/>
              </a:ext>
            </a:extLst>
          </p:cNvPr>
          <p:cNvSpPr>
            <a:spLocks noChangeArrowheads="1"/>
          </p:cNvSpPr>
          <p:nvPr/>
        </p:nvSpPr>
        <p:spPr bwMode="auto">
          <a:xfrm>
            <a:off x="634058" y="3039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hevron 7">
            <a:extLst>
              <a:ext uri="{FF2B5EF4-FFF2-40B4-BE49-F238E27FC236}">
                <a16:creationId xmlns:a16="http://schemas.microsoft.com/office/drawing/2014/main" id="{57DAC23F-11E5-F349-905C-461177500A19}"/>
              </a:ext>
            </a:extLst>
          </p:cNvPr>
          <p:cNvSpPr/>
          <p:nvPr/>
        </p:nvSpPr>
        <p:spPr>
          <a:xfrm>
            <a:off x="7611300" y="3598857"/>
            <a:ext cx="3473778" cy="333317"/>
          </a:xfrm>
          <a:prstGeom prst="chevron">
            <a:avLst>
              <a:gd name="adj" fmla="val 58079"/>
            </a:avLst>
          </a:prstGeom>
          <a:solidFill>
            <a:srgbClr val="0037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solidFill>
                <a:schemeClr val="tx1"/>
              </a:solidFill>
              <a:latin typeface="Arial Regular" charset="0"/>
            </a:endParaRPr>
          </a:p>
        </p:txBody>
      </p:sp>
      <p:grpSp>
        <p:nvGrpSpPr>
          <p:cNvPr id="8" name="Group 7">
            <a:extLst>
              <a:ext uri="{FF2B5EF4-FFF2-40B4-BE49-F238E27FC236}">
                <a16:creationId xmlns:a16="http://schemas.microsoft.com/office/drawing/2014/main" id="{6677E0BD-B678-954B-A704-DED61CCB4286}"/>
              </a:ext>
            </a:extLst>
          </p:cNvPr>
          <p:cNvGrpSpPr/>
          <p:nvPr/>
        </p:nvGrpSpPr>
        <p:grpSpPr>
          <a:xfrm>
            <a:off x="8973729" y="2553346"/>
            <a:ext cx="683521" cy="1095262"/>
            <a:chOff x="5202415" y="1818918"/>
            <a:chExt cx="630942" cy="1011010"/>
          </a:xfrm>
        </p:grpSpPr>
        <p:sp>
          <p:nvSpPr>
            <p:cNvPr id="26" name="Teardrop 25">
              <a:extLst>
                <a:ext uri="{FF2B5EF4-FFF2-40B4-BE49-F238E27FC236}">
                  <a16:creationId xmlns:a16="http://schemas.microsoft.com/office/drawing/2014/main" id="{8D884209-6898-4E49-BF9C-A37A797D1E25}"/>
                </a:ext>
              </a:extLst>
            </p:cNvPr>
            <p:cNvSpPr/>
            <p:nvPr/>
          </p:nvSpPr>
          <p:spPr>
            <a:xfrm rot="8100000">
              <a:off x="5202415" y="1818918"/>
              <a:ext cx="630942" cy="630942"/>
            </a:xfrm>
            <a:prstGeom prst="teardrop">
              <a:avLst>
                <a:gd name="adj" fmla="val 117144"/>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27" name="Oval 26">
              <a:extLst>
                <a:ext uri="{FF2B5EF4-FFF2-40B4-BE49-F238E27FC236}">
                  <a16:creationId xmlns:a16="http://schemas.microsoft.com/office/drawing/2014/main" id="{FDB5DBE8-3A3F-F941-94E3-3A98B4DE8268}"/>
                </a:ext>
              </a:extLst>
            </p:cNvPr>
            <p:cNvSpPr/>
            <p:nvPr/>
          </p:nvSpPr>
          <p:spPr>
            <a:xfrm>
              <a:off x="5277556" y="1891718"/>
              <a:ext cx="480660" cy="480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28" name="Oval 27">
              <a:extLst>
                <a:ext uri="{FF2B5EF4-FFF2-40B4-BE49-F238E27FC236}">
                  <a16:creationId xmlns:a16="http://schemas.microsoft.com/office/drawing/2014/main" id="{67867CDE-39E0-EB41-A896-86CAFCF5FF98}"/>
                </a:ext>
              </a:extLst>
            </p:cNvPr>
            <p:cNvSpPr/>
            <p:nvPr/>
          </p:nvSpPr>
          <p:spPr>
            <a:xfrm>
              <a:off x="5467936" y="2738084"/>
              <a:ext cx="91844" cy="91844"/>
            </a:xfrm>
            <a:prstGeom prst="ellipse">
              <a:avLst/>
            </a:prstGeom>
            <a:solidFill>
              <a:srgbClr val="A32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grpSp>
      <p:sp>
        <p:nvSpPr>
          <p:cNvPr id="10" name="Chevron 12">
            <a:extLst>
              <a:ext uri="{FF2B5EF4-FFF2-40B4-BE49-F238E27FC236}">
                <a16:creationId xmlns:a16="http://schemas.microsoft.com/office/drawing/2014/main" id="{7B1B1B1A-C407-CA4A-B80B-5C1F8B1F6AB1}"/>
              </a:ext>
            </a:extLst>
          </p:cNvPr>
          <p:cNvSpPr/>
          <p:nvPr/>
        </p:nvSpPr>
        <p:spPr>
          <a:xfrm>
            <a:off x="4186650" y="3598857"/>
            <a:ext cx="3473778" cy="333317"/>
          </a:xfrm>
          <a:prstGeom prst="chevron">
            <a:avLst>
              <a:gd name="adj" fmla="val 58079"/>
            </a:avLst>
          </a:prstGeom>
          <a:solidFill>
            <a:srgbClr val="0037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solidFill>
                <a:schemeClr val="tx1"/>
              </a:solidFill>
              <a:latin typeface="Arial Regular" charset="0"/>
            </a:endParaRPr>
          </a:p>
        </p:txBody>
      </p:sp>
      <p:grpSp>
        <p:nvGrpSpPr>
          <p:cNvPr id="11" name="Group 10">
            <a:extLst>
              <a:ext uri="{FF2B5EF4-FFF2-40B4-BE49-F238E27FC236}">
                <a16:creationId xmlns:a16="http://schemas.microsoft.com/office/drawing/2014/main" id="{0C62A92E-C61F-AC42-81A5-F4E7A91D2F26}"/>
              </a:ext>
            </a:extLst>
          </p:cNvPr>
          <p:cNvGrpSpPr/>
          <p:nvPr/>
        </p:nvGrpSpPr>
        <p:grpSpPr>
          <a:xfrm>
            <a:off x="5576408" y="2553346"/>
            <a:ext cx="683521" cy="1095262"/>
            <a:chOff x="3263286" y="1818918"/>
            <a:chExt cx="630942" cy="1011010"/>
          </a:xfrm>
        </p:grpSpPr>
        <p:sp>
          <p:nvSpPr>
            <p:cNvPr id="23" name="Teardrop 22">
              <a:extLst>
                <a:ext uri="{FF2B5EF4-FFF2-40B4-BE49-F238E27FC236}">
                  <a16:creationId xmlns:a16="http://schemas.microsoft.com/office/drawing/2014/main" id="{A3B09299-2B98-834F-83BF-4B71FC4CEC5B}"/>
                </a:ext>
              </a:extLst>
            </p:cNvPr>
            <p:cNvSpPr/>
            <p:nvPr/>
          </p:nvSpPr>
          <p:spPr>
            <a:xfrm rot="8100000">
              <a:off x="3263286" y="1818918"/>
              <a:ext cx="630942" cy="630942"/>
            </a:xfrm>
            <a:prstGeom prst="teardrop">
              <a:avLst>
                <a:gd name="adj" fmla="val 117144"/>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24" name="Oval 23">
              <a:extLst>
                <a:ext uri="{FF2B5EF4-FFF2-40B4-BE49-F238E27FC236}">
                  <a16:creationId xmlns:a16="http://schemas.microsoft.com/office/drawing/2014/main" id="{F2ED6384-3A5B-6C4B-BD0B-7EE9EC4953DD}"/>
                </a:ext>
              </a:extLst>
            </p:cNvPr>
            <p:cNvSpPr/>
            <p:nvPr/>
          </p:nvSpPr>
          <p:spPr>
            <a:xfrm>
              <a:off x="3338427" y="1891718"/>
              <a:ext cx="480660" cy="480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25" name="Oval 24">
              <a:extLst>
                <a:ext uri="{FF2B5EF4-FFF2-40B4-BE49-F238E27FC236}">
                  <a16:creationId xmlns:a16="http://schemas.microsoft.com/office/drawing/2014/main" id="{45304448-09AC-B74B-AAC3-3C8282049E14}"/>
                </a:ext>
              </a:extLst>
            </p:cNvPr>
            <p:cNvSpPr/>
            <p:nvPr/>
          </p:nvSpPr>
          <p:spPr>
            <a:xfrm>
              <a:off x="3521686" y="2738084"/>
              <a:ext cx="91844" cy="91844"/>
            </a:xfrm>
            <a:prstGeom prst="ellipse">
              <a:avLst/>
            </a:prstGeom>
            <a:solidFill>
              <a:srgbClr val="A32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grpSp>
      <p:sp>
        <p:nvSpPr>
          <p:cNvPr id="12" name="Chevron 17">
            <a:extLst>
              <a:ext uri="{FF2B5EF4-FFF2-40B4-BE49-F238E27FC236}">
                <a16:creationId xmlns:a16="http://schemas.microsoft.com/office/drawing/2014/main" id="{08802442-2E0C-AD4E-AE5D-324C5FABACCE}"/>
              </a:ext>
            </a:extLst>
          </p:cNvPr>
          <p:cNvSpPr/>
          <p:nvPr/>
        </p:nvSpPr>
        <p:spPr>
          <a:xfrm>
            <a:off x="762000" y="3598857"/>
            <a:ext cx="3473778" cy="333317"/>
          </a:xfrm>
          <a:prstGeom prst="chevron">
            <a:avLst>
              <a:gd name="adj" fmla="val 58079"/>
            </a:avLst>
          </a:prstGeom>
          <a:solidFill>
            <a:srgbClr val="0037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solidFill>
                <a:schemeClr val="tx1"/>
              </a:solidFill>
              <a:latin typeface="Arial Regular" charset="0"/>
            </a:endParaRPr>
          </a:p>
        </p:txBody>
      </p:sp>
      <p:grpSp>
        <p:nvGrpSpPr>
          <p:cNvPr id="13" name="Group 12">
            <a:extLst>
              <a:ext uri="{FF2B5EF4-FFF2-40B4-BE49-F238E27FC236}">
                <a16:creationId xmlns:a16="http://schemas.microsoft.com/office/drawing/2014/main" id="{69C7ACA8-8C10-E94C-810E-C466705FCA12}"/>
              </a:ext>
            </a:extLst>
          </p:cNvPr>
          <p:cNvGrpSpPr/>
          <p:nvPr/>
        </p:nvGrpSpPr>
        <p:grpSpPr>
          <a:xfrm>
            <a:off x="2157129" y="2558222"/>
            <a:ext cx="683521" cy="1095262"/>
            <a:chOff x="1324157" y="1818918"/>
            <a:chExt cx="630942" cy="1011010"/>
          </a:xfrm>
        </p:grpSpPr>
        <p:sp>
          <p:nvSpPr>
            <p:cNvPr id="20" name="Teardrop 19">
              <a:extLst>
                <a:ext uri="{FF2B5EF4-FFF2-40B4-BE49-F238E27FC236}">
                  <a16:creationId xmlns:a16="http://schemas.microsoft.com/office/drawing/2014/main" id="{3DCFCD2C-75FC-F641-9BDB-2577A423C973}"/>
                </a:ext>
              </a:extLst>
            </p:cNvPr>
            <p:cNvSpPr/>
            <p:nvPr/>
          </p:nvSpPr>
          <p:spPr>
            <a:xfrm rot="8100000">
              <a:off x="1324157" y="1818918"/>
              <a:ext cx="630942" cy="630942"/>
            </a:xfrm>
            <a:prstGeom prst="teardrop">
              <a:avLst>
                <a:gd name="adj" fmla="val 117144"/>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21" name="Oval 20">
              <a:extLst>
                <a:ext uri="{FF2B5EF4-FFF2-40B4-BE49-F238E27FC236}">
                  <a16:creationId xmlns:a16="http://schemas.microsoft.com/office/drawing/2014/main" id="{7EF5C912-CCBC-4F4D-9C1F-149AB19F6B17}"/>
                </a:ext>
              </a:extLst>
            </p:cNvPr>
            <p:cNvSpPr/>
            <p:nvPr/>
          </p:nvSpPr>
          <p:spPr>
            <a:xfrm>
              <a:off x="1399298" y="1891718"/>
              <a:ext cx="480660" cy="480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22" name="Oval 21">
              <a:extLst>
                <a:ext uri="{FF2B5EF4-FFF2-40B4-BE49-F238E27FC236}">
                  <a16:creationId xmlns:a16="http://schemas.microsoft.com/office/drawing/2014/main" id="{E1BF33A1-34F6-514D-B748-C9D91E9BFEEC}"/>
                </a:ext>
              </a:extLst>
            </p:cNvPr>
            <p:cNvSpPr/>
            <p:nvPr/>
          </p:nvSpPr>
          <p:spPr>
            <a:xfrm>
              <a:off x="1593706" y="2738084"/>
              <a:ext cx="91844" cy="91844"/>
            </a:xfrm>
            <a:prstGeom prst="ellipse">
              <a:avLst/>
            </a:prstGeom>
            <a:solidFill>
              <a:srgbClr val="A32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grpSp>
      <p:sp>
        <p:nvSpPr>
          <p:cNvPr id="14" name="TextBox 22">
            <a:extLst>
              <a:ext uri="{FF2B5EF4-FFF2-40B4-BE49-F238E27FC236}">
                <a16:creationId xmlns:a16="http://schemas.microsoft.com/office/drawing/2014/main" id="{F2820817-D85E-7A46-82FD-5EC7794DBB05}"/>
              </a:ext>
            </a:extLst>
          </p:cNvPr>
          <p:cNvSpPr txBox="1"/>
          <p:nvPr/>
        </p:nvSpPr>
        <p:spPr>
          <a:xfrm>
            <a:off x="1315579" y="4124097"/>
            <a:ext cx="2323231" cy="8745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42"/>
              </a:lnSpc>
              <a:spcAft>
                <a:spcPts val="650"/>
              </a:spcAft>
            </a:pPr>
            <a:r>
              <a:rPr lang="en-US" b="1" spc="-30" dirty="0">
                <a:solidFill>
                  <a:srgbClr val="A12B2A"/>
                </a:solidFill>
                <a:latin typeface="Lato" panose="020F0502020204030203" pitchFamily="34" charset="0"/>
                <a:ea typeface="Lato" panose="020F0502020204030203" pitchFamily="34" charset="0"/>
                <a:cs typeface="Lato" panose="020F0502020204030203" pitchFamily="34" charset="0"/>
              </a:rPr>
              <a:t>Work &amp; Earn</a:t>
            </a:r>
          </a:p>
          <a:p>
            <a:pPr algn="ctr">
              <a:spcAft>
                <a:spcPts val="65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You work and earn $27,040 ($10,000 over the $17,040 limit) during the year.  </a:t>
            </a:r>
          </a:p>
        </p:txBody>
      </p:sp>
      <p:sp>
        <p:nvSpPr>
          <p:cNvPr id="15" name="TextBox 23">
            <a:extLst>
              <a:ext uri="{FF2B5EF4-FFF2-40B4-BE49-F238E27FC236}">
                <a16:creationId xmlns:a16="http://schemas.microsoft.com/office/drawing/2014/main" id="{C1393351-88A4-914B-8255-61DD17F96F9B}"/>
              </a:ext>
            </a:extLst>
          </p:cNvPr>
          <p:cNvSpPr txBox="1"/>
          <p:nvPr/>
        </p:nvSpPr>
        <p:spPr>
          <a:xfrm>
            <a:off x="4576841" y="4119222"/>
            <a:ext cx="2658499" cy="170303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42"/>
              </a:lnSpc>
              <a:spcAft>
                <a:spcPts val="650"/>
              </a:spcAft>
            </a:pPr>
            <a:r>
              <a:rPr lang="en-US" b="1" spc="-30" dirty="0">
                <a:solidFill>
                  <a:srgbClr val="A12B2A"/>
                </a:solidFill>
                <a:latin typeface="Lato" panose="020F0502020204030203" pitchFamily="34" charset="0"/>
                <a:ea typeface="Lato" panose="020F0502020204030203" pitchFamily="34" charset="0"/>
                <a:cs typeface="Lato" panose="020F0502020204030203" pitchFamily="34" charset="0"/>
              </a:rPr>
              <a:t>FRA Retirement Age</a:t>
            </a:r>
          </a:p>
          <a:p>
            <a:pPr algn="ctr">
              <a:spcAft>
                <a:spcPts val="65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If you are under full retirement age (FRA), your Social Security benefits will be reduced by $5,000 ($1 for every $2 you earned over the limit), but you would still receive $4,600 of your $9,600 in benefits for the year </a:t>
            </a:r>
          </a:p>
          <a:p>
            <a:pPr algn="ctr">
              <a:spcAft>
                <a:spcPts val="65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($9,600 - $5,000 = $4,600).</a:t>
            </a:r>
          </a:p>
        </p:txBody>
      </p:sp>
      <p:sp>
        <p:nvSpPr>
          <p:cNvPr id="16" name="TextBox 24">
            <a:extLst>
              <a:ext uri="{FF2B5EF4-FFF2-40B4-BE49-F238E27FC236}">
                <a16:creationId xmlns:a16="http://schemas.microsoft.com/office/drawing/2014/main" id="{0708E2D7-A4AE-6842-9449-C2EEB18EC4B9}"/>
              </a:ext>
            </a:extLst>
          </p:cNvPr>
          <p:cNvSpPr txBox="1"/>
          <p:nvPr/>
        </p:nvSpPr>
        <p:spPr>
          <a:xfrm>
            <a:off x="7789919" y="4119222"/>
            <a:ext cx="3042413" cy="142859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42"/>
              </a:lnSpc>
              <a:spcAft>
                <a:spcPts val="650"/>
              </a:spcAft>
            </a:pPr>
            <a:r>
              <a:rPr lang="en-US" b="1" spc="-30" dirty="0">
                <a:solidFill>
                  <a:srgbClr val="A12B2A"/>
                </a:solidFill>
                <a:latin typeface="Lato" panose="020F0502020204030203" pitchFamily="34" charset="0"/>
                <a:ea typeface="Lato" panose="020F0502020204030203" pitchFamily="34" charset="0"/>
                <a:cs typeface="Lato" panose="020F0502020204030203" pitchFamily="34" charset="0"/>
              </a:rPr>
              <a:t>SSA Wages</a:t>
            </a:r>
          </a:p>
          <a:p>
            <a:pPr algn="ctr">
              <a:spcAft>
                <a:spcPts val="65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SSA counts the wages you make from your job (or your net profit if self-employed).  SSA includes bonuses, commissions and vacation pay.  They don’t count pensions, annuities, investment income, interest, veterans or other government or military retirement pay.  </a:t>
            </a:r>
          </a:p>
        </p:txBody>
      </p:sp>
      <p:sp>
        <p:nvSpPr>
          <p:cNvPr id="17" name="Freeform 9">
            <a:extLst>
              <a:ext uri="{FF2B5EF4-FFF2-40B4-BE49-F238E27FC236}">
                <a16:creationId xmlns:a16="http://schemas.microsoft.com/office/drawing/2014/main" id="{5AB8DFB8-A076-4F41-852B-5433CC5D077E}"/>
              </a:ext>
            </a:extLst>
          </p:cNvPr>
          <p:cNvSpPr>
            <a:spLocks noEditPoints="1"/>
          </p:cNvSpPr>
          <p:nvPr/>
        </p:nvSpPr>
        <p:spPr bwMode="auto">
          <a:xfrm>
            <a:off x="2373824" y="2776295"/>
            <a:ext cx="250131" cy="222264"/>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rgbClr val="A32829"/>
          </a:solidFill>
          <a:ln>
            <a:noFill/>
          </a:ln>
        </p:spPr>
        <p:txBody>
          <a:bodyPr vert="horz" wrap="square" lIns="99060" tIns="49530" rIns="99060" bIns="495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16">
              <a:latin typeface="Lato" panose="020F0502020204030203" pitchFamily="34" charset="0"/>
            </a:endParaRPr>
          </a:p>
        </p:txBody>
      </p:sp>
      <p:sp>
        <p:nvSpPr>
          <p:cNvPr id="18" name="Freeform 33">
            <a:extLst>
              <a:ext uri="{FF2B5EF4-FFF2-40B4-BE49-F238E27FC236}">
                <a16:creationId xmlns:a16="http://schemas.microsoft.com/office/drawing/2014/main" id="{ECF27EA6-9863-514E-A826-45FBEB66DA69}"/>
              </a:ext>
            </a:extLst>
          </p:cNvPr>
          <p:cNvSpPr>
            <a:spLocks/>
          </p:cNvSpPr>
          <p:nvPr/>
        </p:nvSpPr>
        <p:spPr bwMode="auto">
          <a:xfrm>
            <a:off x="5779724" y="2757788"/>
            <a:ext cx="276887" cy="240771"/>
          </a:xfrm>
          <a:custGeom>
            <a:avLst/>
            <a:gdLst>
              <a:gd name="T0" fmla="*/ 2 w 311"/>
              <a:gd name="T1" fmla="*/ 270 h 270"/>
              <a:gd name="T2" fmla="*/ 2 w 311"/>
              <a:gd name="T3" fmla="*/ 245 h 270"/>
              <a:gd name="T4" fmla="*/ 107 w 311"/>
              <a:gd name="T5" fmla="*/ 212 h 270"/>
              <a:gd name="T6" fmla="*/ 108 w 311"/>
              <a:gd name="T7" fmla="*/ 196 h 270"/>
              <a:gd name="T8" fmla="*/ 114 w 311"/>
              <a:gd name="T9" fmla="*/ 194 h 270"/>
              <a:gd name="T10" fmla="*/ 117 w 311"/>
              <a:gd name="T11" fmla="*/ 166 h 270"/>
              <a:gd name="T12" fmla="*/ 105 w 311"/>
              <a:gd name="T13" fmla="*/ 136 h 270"/>
              <a:gd name="T14" fmla="*/ 96 w 311"/>
              <a:gd name="T15" fmla="*/ 127 h 270"/>
              <a:gd name="T16" fmla="*/ 94 w 311"/>
              <a:gd name="T17" fmla="*/ 107 h 270"/>
              <a:gd name="T18" fmla="*/ 101 w 311"/>
              <a:gd name="T19" fmla="*/ 96 h 270"/>
              <a:gd name="T20" fmla="*/ 101 w 311"/>
              <a:gd name="T21" fmla="*/ 39 h 270"/>
              <a:gd name="T22" fmla="*/ 169 w 311"/>
              <a:gd name="T23" fmla="*/ 1 h 270"/>
              <a:gd name="T24" fmla="*/ 183 w 311"/>
              <a:gd name="T25" fmla="*/ 1 h 270"/>
              <a:gd name="T26" fmla="*/ 180 w 311"/>
              <a:gd name="T27" fmla="*/ 9 h 270"/>
              <a:gd name="T28" fmla="*/ 210 w 311"/>
              <a:gd name="T29" fmla="*/ 44 h 270"/>
              <a:gd name="T30" fmla="*/ 210 w 311"/>
              <a:gd name="T31" fmla="*/ 96 h 270"/>
              <a:gd name="T32" fmla="*/ 215 w 311"/>
              <a:gd name="T33" fmla="*/ 102 h 270"/>
              <a:gd name="T34" fmla="*/ 204 w 311"/>
              <a:gd name="T35" fmla="*/ 136 h 270"/>
              <a:gd name="T36" fmla="*/ 196 w 311"/>
              <a:gd name="T37" fmla="*/ 169 h 270"/>
              <a:gd name="T38" fmla="*/ 197 w 311"/>
              <a:gd name="T39" fmla="*/ 191 h 270"/>
              <a:gd name="T40" fmla="*/ 203 w 311"/>
              <a:gd name="T41" fmla="*/ 191 h 270"/>
              <a:gd name="T42" fmla="*/ 209 w 311"/>
              <a:gd name="T43" fmla="*/ 214 h 270"/>
              <a:gd name="T44" fmla="*/ 310 w 311"/>
              <a:gd name="T45" fmla="*/ 248 h 270"/>
              <a:gd name="T46" fmla="*/ 310 w 311"/>
              <a:gd name="T47" fmla="*/ 270 h 270"/>
              <a:gd name="T48" fmla="*/ 2 w 311"/>
              <a:gd name="T4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1" h="270">
                <a:moveTo>
                  <a:pt x="2" y="270"/>
                </a:moveTo>
                <a:cubicBezTo>
                  <a:pt x="2" y="270"/>
                  <a:pt x="0" y="266"/>
                  <a:pt x="2" y="245"/>
                </a:cubicBezTo>
                <a:cubicBezTo>
                  <a:pt x="19" y="236"/>
                  <a:pt x="103" y="214"/>
                  <a:pt x="107" y="212"/>
                </a:cubicBezTo>
                <a:cubicBezTo>
                  <a:pt x="108" y="196"/>
                  <a:pt x="108" y="196"/>
                  <a:pt x="108" y="196"/>
                </a:cubicBezTo>
                <a:cubicBezTo>
                  <a:pt x="114" y="194"/>
                  <a:pt x="114" y="194"/>
                  <a:pt x="114" y="194"/>
                </a:cubicBezTo>
                <a:cubicBezTo>
                  <a:pt x="114" y="194"/>
                  <a:pt x="117" y="170"/>
                  <a:pt x="117" y="166"/>
                </a:cubicBezTo>
                <a:cubicBezTo>
                  <a:pt x="117" y="166"/>
                  <a:pt x="107" y="147"/>
                  <a:pt x="105" y="136"/>
                </a:cubicBezTo>
                <a:cubicBezTo>
                  <a:pt x="105" y="136"/>
                  <a:pt x="97" y="136"/>
                  <a:pt x="96" y="127"/>
                </a:cubicBezTo>
                <a:cubicBezTo>
                  <a:pt x="94" y="119"/>
                  <a:pt x="96" y="113"/>
                  <a:pt x="94" y="107"/>
                </a:cubicBezTo>
                <a:cubicBezTo>
                  <a:pt x="92" y="101"/>
                  <a:pt x="97" y="94"/>
                  <a:pt x="101" y="96"/>
                </a:cubicBezTo>
                <a:cubicBezTo>
                  <a:pt x="101" y="96"/>
                  <a:pt x="92" y="51"/>
                  <a:pt x="101" y="39"/>
                </a:cubicBezTo>
                <a:cubicBezTo>
                  <a:pt x="107" y="31"/>
                  <a:pt x="125" y="9"/>
                  <a:pt x="169" y="1"/>
                </a:cubicBezTo>
                <a:cubicBezTo>
                  <a:pt x="169" y="1"/>
                  <a:pt x="180" y="0"/>
                  <a:pt x="183" y="1"/>
                </a:cubicBezTo>
                <a:cubicBezTo>
                  <a:pt x="186" y="2"/>
                  <a:pt x="185" y="3"/>
                  <a:pt x="180" y="9"/>
                </a:cubicBezTo>
                <a:cubicBezTo>
                  <a:pt x="180" y="9"/>
                  <a:pt x="203" y="22"/>
                  <a:pt x="210" y="44"/>
                </a:cubicBezTo>
                <a:cubicBezTo>
                  <a:pt x="214" y="58"/>
                  <a:pt x="212" y="88"/>
                  <a:pt x="210" y="96"/>
                </a:cubicBezTo>
                <a:cubicBezTo>
                  <a:pt x="210" y="96"/>
                  <a:pt x="216" y="94"/>
                  <a:pt x="215" y="102"/>
                </a:cubicBezTo>
                <a:cubicBezTo>
                  <a:pt x="214" y="116"/>
                  <a:pt x="214" y="140"/>
                  <a:pt x="204" y="136"/>
                </a:cubicBezTo>
                <a:cubicBezTo>
                  <a:pt x="204" y="136"/>
                  <a:pt x="204" y="163"/>
                  <a:pt x="196" y="169"/>
                </a:cubicBezTo>
                <a:cubicBezTo>
                  <a:pt x="196" y="169"/>
                  <a:pt x="193" y="190"/>
                  <a:pt x="197" y="191"/>
                </a:cubicBezTo>
                <a:cubicBezTo>
                  <a:pt x="203" y="191"/>
                  <a:pt x="203" y="191"/>
                  <a:pt x="203" y="191"/>
                </a:cubicBezTo>
                <a:cubicBezTo>
                  <a:pt x="203" y="191"/>
                  <a:pt x="205" y="209"/>
                  <a:pt x="209" y="214"/>
                </a:cubicBezTo>
                <a:cubicBezTo>
                  <a:pt x="209" y="214"/>
                  <a:pt x="301" y="237"/>
                  <a:pt x="310" y="248"/>
                </a:cubicBezTo>
                <a:cubicBezTo>
                  <a:pt x="311" y="259"/>
                  <a:pt x="310" y="270"/>
                  <a:pt x="310" y="270"/>
                </a:cubicBezTo>
                <a:lnTo>
                  <a:pt x="2" y="270"/>
                </a:lnTo>
                <a:close/>
              </a:path>
            </a:pathLst>
          </a:custGeom>
          <a:solidFill>
            <a:srgbClr val="A32829"/>
          </a:solidFill>
          <a:ln>
            <a:noFill/>
          </a:ln>
        </p:spPr>
        <p:txBody>
          <a:bodyPr vert="horz" wrap="square" lIns="99060" tIns="49530" rIns="99060" bIns="495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16">
              <a:latin typeface="Arial Regular" charset="0"/>
            </a:endParaRPr>
          </a:p>
        </p:txBody>
      </p:sp>
      <p:sp>
        <p:nvSpPr>
          <p:cNvPr id="19" name="Freeform 51">
            <a:extLst>
              <a:ext uri="{FF2B5EF4-FFF2-40B4-BE49-F238E27FC236}">
                <a16:creationId xmlns:a16="http://schemas.microsoft.com/office/drawing/2014/main" id="{946260EC-47B4-B941-B5EC-32E92D8AB1F8}"/>
              </a:ext>
            </a:extLst>
          </p:cNvPr>
          <p:cNvSpPr>
            <a:spLocks noEditPoints="1"/>
          </p:cNvSpPr>
          <p:nvPr/>
        </p:nvSpPr>
        <p:spPr bwMode="auto">
          <a:xfrm>
            <a:off x="9128445" y="2747469"/>
            <a:ext cx="343958" cy="261408"/>
          </a:xfrm>
          <a:custGeom>
            <a:avLst/>
            <a:gdLst>
              <a:gd name="T0" fmla="*/ 388 w 388"/>
              <a:gd name="T1" fmla="*/ 145 h 294"/>
              <a:gd name="T2" fmla="*/ 0 w 388"/>
              <a:gd name="T3" fmla="*/ 150 h 294"/>
              <a:gd name="T4" fmla="*/ 85 w 388"/>
              <a:gd name="T5" fmla="*/ 267 h 294"/>
              <a:gd name="T6" fmla="*/ 146 w 388"/>
              <a:gd name="T7" fmla="*/ 184 h 294"/>
              <a:gd name="T8" fmla="*/ 41 w 388"/>
              <a:gd name="T9" fmla="*/ 173 h 294"/>
              <a:gd name="T10" fmla="*/ 99 w 388"/>
              <a:gd name="T11" fmla="*/ 209 h 294"/>
              <a:gd name="T12" fmla="*/ 83 w 388"/>
              <a:gd name="T13" fmla="*/ 206 h 294"/>
              <a:gd name="T14" fmla="*/ 99 w 388"/>
              <a:gd name="T15" fmla="*/ 209 h 294"/>
              <a:gd name="T16" fmla="*/ 89 w 388"/>
              <a:gd name="T17" fmla="*/ 188 h 294"/>
              <a:gd name="T18" fmla="*/ 98 w 388"/>
              <a:gd name="T19" fmla="*/ 200 h 294"/>
              <a:gd name="T20" fmla="*/ 105 w 388"/>
              <a:gd name="T21" fmla="*/ 215 h 294"/>
              <a:gd name="T22" fmla="*/ 93 w 388"/>
              <a:gd name="T23" fmla="*/ 223 h 294"/>
              <a:gd name="T24" fmla="*/ 105 w 388"/>
              <a:gd name="T25" fmla="*/ 215 h 294"/>
              <a:gd name="T26" fmla="*/ 98 w 388"/>
              <a:gd name="T27" fmla="*/ 181 h 294"/>
              <a:gd name="T28" fmla="*/ 98 w 388"/>
              <a:gd name="T29" fmla="*/ 181 h 294"/>
              <a:gd name="T30" fmla="*/ 108 w 388"/>
              <a:gd name="T31" fmla="*/ 193 h 294"/>
              <a:gd name="T32" fmla="*/ 114 w 388"/>
              <a:gd name="T33" fmla="*/ 215 h 294"/>
              <a:gd name="T34" fmla="*/ 113 w 388"/>
              <a:gd name="T35" fmla="*/ 229 h 294"/>
              <a:gd name="T36" fmla="*/ 114 w 388"/>
              <a:gd name="T37" fmla="*/ 215 h 294"/>
              <a:gd name="T38" fmla="*/ 118 w 388"/>
              <a:gd name="T39" fmla="*/ 180 h 294"/>
              <a:gd name="T40" fmla="*/ 116 w 388"/>
              <a:gd name="T41" fmla="*/ 195 h 294"/>
              <a:gd name="T42" fmla="*/ 133 w 388"/>
              <a:gd name="T43" fmla="*/ 212 h 294"/>
              <a:gd name="T44" fmla="*/ 118 w 388"/>
              <a:gd name="T45" fmla="*/ 211 h 294"/>
              <a:gd name="T46" fmla="*/ 133 w 388"/>
              <a:gd name="T47" fmla="*/ 212 h 294"/>
              <a:gd name="T48" fmla="*/ 132 w 388"/>
              <a:gd name="T49" fmla="*/ 192 h 294"/>
              <a:gd name="T50" fmla="*/ 120 w 388"/>
              <a:gd name="T51" fmla="*/ 199 h 294"/>
              <a:gd name="T52" fmla="*/ 134 w 388"/>
              <a:gd name="T53" fmla="*/ 199 h 294"/>
              <a:gd name="T54" fmla="*/ 303 w 388"/>
              <a:gd name="T55" fmla="*/ 28 h 294"/>
              <a:gd name="T56" fmla="*/ 242 w 388"/>
              <a:gd name="T57" fmla="*/ 111 h 294"/>
              <a:gd name="T58" fmla="*/ 347 w 388"/>
              <a:gd name="T59" fmla="*/ 122 h 294"/>
              <a:gd name="T60" fmla="*/ 258 w 388"/>
              <a:gd name="T61" fmla="*/ 79 h 294"/>
              <a:gd name="T62" fmla="*/ 267 w 388"/>
              <a:gd name="T63" fmla="*/ 115 h 294"/>
              <a:gd name="T64" fmla="*/ 258 w 388"/>
              <a:gd name="T65" fmla="*/ 79 h 294"/>
              <a:gd name="T66" fmla="*/ 267 w 388"/>
              <a:gd name="T67" fmla="*/ 75 h 294"/>
              <a:gd name="T68" fmla="*/ 288 w 388"/>
              <a:gd name="T69" fmla="*/ 103 h 294"/>
              <a:gd name="T70" fmla="*/ 288 w 388"/>
              <a:gd name="T71" fmla="*/ 65 h 294"/>
              <a:gd name="T72" fmla="*/ 297 w 388"/>
              <a:gd name="T73" fmla="*/ 99 h 294"/>
              <a:gd name="T74" fmla="*/ 288 w 388"/>
              <a:gd name="T75" fmla="*/ 6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8" h="294">
                <a:moveTo>
                  <a:pt x="321" y="0"/>
                </a:moveTo>
                <a:cubicBezTo>
                  <a:pt x="343" y="48"/>
                  <a:pt x="366" y="96"/>
                  <a:pt x="388" y="145"/>
                </a:cubicBezTo>
                <a:cubicBezTo>
                  <a:pt x="259" y="145"/>
                  <a:pt x="205" y="283"/>
                  <a:pt x="67" y="294"/>
                </a:cubicBezTo>
                <a:cubicBezTo>
                  <a:pt x="45" y="246"/>
                  <a:pt x="22" y="198"/>
                  <a:pt x="0" y="150"/>
                </a:cubicBezTo>
                <a:cubicBezTo>
                  <a:pt x="129" y="150"/>
                  <a:pt x="192" y="1"/>
                  <a:pt x="321" y="0"/>
                </a:cubicBezTo>
                <a:close/>
                <a:moveTo>
                  <a:pt x="85" y="267"/>
                </a:moveTo>
                <a:cubicBezTo>
                  <a:pt x="122" y="260"/>
                  <a:pt x="153" y="242"/>
                  <a:pt x="182" y="220"/>
                </a:cubicBezTo>
                <a:cubicBezTo>
                  <a:pt x="166" y="213"/>
                  <a:pt x="153" y="199"/>
                  <a:pt x="146" y="184"/>
                </a:cubicBezTo>
                <a:cubicBezTo>
                  <a:pt x="138" y="166"/>
                  <a:pt x="136" y="146"/>
                  <a:pt x="139" y="126"/>
                </a:cubicBezTo>
                <a:cubicBezTo>
                  <a:pt x="109" y="148"/>
                  <a:pt x="78" y="166"/>
                  <a:pt x="41" y="173"/>
                </a:cubicBezTo>
                <a:cubicBezTo>
                  <a:pt x="56" y="204"/>
                  <a:pt x="70" y="235"/>
                  <a:pt x="85" y="267"/>
                </a:cubicBezTo>
                <a:close/>
                <a:moveTo>
                  <a:pt x="99" y="209"/>
                </a:moveTo>
                <a:cubicBezTo>
                  <a:pt x="98" y="207"/>
                  <a:pt x="98" y="207"/>
                  <a:pt x="98" y="205"/>
                </a:cubicBezTo>
                <a:cubicBezTo>
                  <a:pt x="93" y="206"/>
                  <a:pt x="88" y="206"/>
                  <a:pt x="83" y="206"/>
                </a:cubicBezTo>
                <a:cubicBezTo>
                  <a:pt x="84" y="209"/>
                  <a:pt x="85" y="211"/>
                  <a:pt x="86" y="214"/>
                </a:cubicBezTo>
                <a:cubicBezTo>
                  <a:pt x="91" y="212"/>
                  <a:pt x="95" y="211"/>
                  <a:pt x="99" y="209"/>
                </a:cubicBezTo>
                <a:close/>
                <a:moveTo>
                  <a:pt x="100" y="197"/>
                </a:moveTo>
                <a:cubicBezTo>
                  <a:pt x="97" y="194"/>
                  <a:pt x="93" y="191"/>
                  <a:pt x="89" y="188"/>
                </a:cubicBezTo>
                <a:cubicBezTo>
                  <a:pt x="87" y="190"/>
                  <a:pt x="86" y="192"/>
                  <a:pt x="86" y="195"/>
                </a:cubicBezTo>
                <a:cubicBezTo>
                  <a:pt x="90" y="197"/>
                  <a:pt x="95" y="199"/>
                  <a:pt x="98" y="200"/>
                </a:cubicBezTo>
                <a:cubicBezTo>
                  <a:pt x="99" y="199"/>
                  <a:pt x="100" y="198"/>
                  <a:pt x="100" y="197"/>
                </a:cubicBezTo>
                <a:close/>
                <a:moveTo>
                  <a:pt x="105" y="215"/>
                </a:moveTo>
                <a:cubicBezTo>
                  <a:pt x="104" y="215"/>
                  <a:pt x="103" y="214"/>
                  <a:pt x="102" y="213"/>
                </a:cubicBezTo>
                <a:cubicBezTo>
                  <a:pt x="99" y="217"/>
                  <a:pt x="96" y="220"/>
                  <a:pt x="93" y="223"/>
                </a:cubicBezTo>
                <a:cubicBezTo>
                  <a:pt x="95" y="225"/>
                  <a:pt x="98" y="227"/>
                  <a:pt x="101" y="227"/>
                </a:cubicBezTo>
                <a:cubicBezTo>
                  <a:pt x="102" y="223"/>
                  <a:pt x="104" y="219"/>
                  <a:pt x="105" y="215"/>
                </a:cubicBezTo>
                <a:close/>
                <a:moveTo>
                  <a:pt x="106" y="179"/>
                </a:moveTo>
                <a:cubicBezTo>
                  <a:pt x="104" y="179"/>
                  <a:pt x="101" y="180"/>
                  <a:pt x="98" y="181"/>
                </a:cubicBezTo>
                <a:cubicBezTo>
                  <a:pt x="100" y="184"/>
                  <a:pt x="100" y="185"/>
                  <a:pt x="101" y="187"/>
                </a:cubicBezTo>
                <a:cubicBezTo>
                  <a:pt x="100" y="185"/>
                  <a:pt x="100" y="184"/>
                  <a:pt x="98" y="181"/>
                </a:cubicBezTo>
                <a:cubicBezTo>
                  <a:pt x="101" y="185"/>
                  <a:pt x="102" y="190"/>
                  <a:pt x="104" y="194"/>
                </a:cubicBezTo>
                <a:cubicBezTo>
                  <a:pt x="106" y="193"/>
                  <a:pt x="107" y="193"/>
                  <a:pt x="108" y="193"/>
                </a:cubicBezTo>
                <a:cubicBezTo>
                  <a:pt x="108" y="188"/>
                  <a:pt x="107" y="184"/>
                  <a:pt x="106" y="179"/>
                </a:cubicBezTo>
                <a:close/>
                <a:moveTo>
                  <a:pt x="114" y="215"/>
                </a:moveTo>
                <a:cubicBezTo>
                  <a:pt x="113" y="215"/>
                  <a:pt x="112" y="215"/>
                  <a:pt x="111" y="215"/>
                </a:cubicBezTo>
                <a:cubicBezTo>
                  <a:pt x="111" y="220"/>
                  <a:pt x="112" y="224"/>
                  <a:pt x="113" y="229"/>
                </a:cubicBezTo>
                <a:cubicBezTo>
                  <a:pt x="115" y="229"/>
                  <a:pt x="118" y="228"/>
                  <a:pt x="120" y="227"/>
                </a:cubicBezTo>
                <a:cubicBezTo>
                  <a:pt x="118" y="223"/>
                  <a:pt x="116" y="219"/>
                  <a:pt x="114" y="215"/>
                </a:cubicBezTo>
                <a:close/>
                <a:moveTo>
                  <a:pt x="124" y="183"/>
                </a:moveTo>
                <a:cubicBezTo>
                  <a:pt x="122" y="181"/>
                  <a:pt x="120" y="180"/>
                  <a:pt x="118" y="180"/>
                </a:cubicBezTo>
                <a:cubicBezTo>
                  <a:pt x="116" y="184"/>
                  <a:pt x="114" y="188"/>
                  <a:pt x="113" y="193"/>
                </a:cubicBezTo>
                <a:cubicBezTo>
                  <a:pt x="114" y="193"/>
                  <a:pt x="115" y="194"/>
                  <a:pt x="116" y="195"/>
                </a:cubicBezTo>
                <a:cubicBezTo>
                  <a:pt x="119" y="191"/>
                  <a:pt x="122" y="187"/>
                  <a:pt x="124" y="183"/>
                </a:cubicBezTo>
                <a:close/>
                <a:moveTo>
                  <a:pt x="133" y="212"/>
                </a:moveTo>
                <a:cubicBezTo>
                  <a:pt x="129" y="211"/>
                  <a:pt x="124" y="209"/>
                  <a:pt x="120" y="208"/>
                </a:cubicBezTo>
                <a:cubicBezTo>
                  <a:pt x="120" y="209"/>
                  <a:pt x="119" y="210"/>
                  <a:pt x="118" y="211"/>
                </a:cubicBezTo>
                <a:cubicBezTo>
                  <a:pt x="122" y="214"/>
                  <a:pt x="126" y="217"/>
                  <a:pt x="129" y="219"/>
                </a:cubicBezTo>
                <a:cubicBezTo>
                  <a:pt x="131" y="217"/>
                  <a:pt x="132" y="215"/>
                  <a:pt x="133" y="212"/>
                </a:cubicBezTo>
                <a:close/>
                <a:moveTo>
                  <a:pt x="132" y="192"/>
                </a:moveTo>
                <a:cubicBezTo>
                  <a:pt x="132" y="192"/>
                  <a:pt x="132" y="192"/>
                  <a:pt x="132" y="192"/>
                </a:cubicBezTo>
                <a:cubicBezTo>
                  <a:pt x="128" y="194"/>
                  <a:pt x="124" y="196"/>
                  <a:pt x="120" y="199"/>
                </a:cubicBezTo>
                <a:cubicBezTo>
                  <a:pt x="120" y="199"/>
                  <a:pt x="120" y="199"/>
                  <a:pt x="120" y="199"/>
                </a:cubicBezTo>
                <a:cubicBezTo>
                  <a:pt x="120" y="200"/>
                  <a:pt x="120" y="201"/>
                  <a:pt x="120" y="202"/>
                </a:cubicBezTo>
                <a:cubicBezTo>
                  <a:pt x="126" y="202"/>
                  <a:pt x="129" y="201"/>
                  <a:pt x="134" y="199"/>
                </a:cubicBezTo>
                <a:cubicBezTo>
                  <a:pt x="133" y="197"/>
                  <a:pt x="133" y="194"/>
                  <a:pt x="132" y="192"/>
                </a:cubicBezTo>
                <a:close/>
                <a:moveTo>
                  <a:pt x="303" y="28"/>
                </a:moveTo>
                <a:cubicBezTo>
                  <a:pt x="266" y="35"/>
                  <a:pt x="235" y="53"/>
                  <a:pt x="205" y="75"/>
                </a:cubicBezTo>
                <a:cubicBezTo>
                  <a:pt x="222" y="81"/>
                  <a:pt x="234" y="96"/>
                  <a:pt x="242" y="111"/>
                </a:cubicBezTo>
                <a:cubicBezTo>
                  <a:pt x="250" y="129"/>
                  <a:pt x="251" y="149"/>
                  <a:pt x="248" y="168"/>
                </a:cubicBezTo>
                <a:cubicBezTo>
                  <a:pt x="278" y="146"/>
                  <a:pt x="310" y="128"/>
                  <a:pt x="347" y="122"/>
                </a:cubicBezTo>
                <a:cubicBezTo>
                  <a:pt x="332" y="90"/>
                  <a:pt x="317" y="59"/>
                  <a:pt x="303" y="28"/>
                </a:cubicBezTo>
                <a:close/>
                <a:moveTo>
                  <a:pt x="258" y="79"/>
                </a:moveTo>
                <a:cubicBezTo>
                  <a:pt x="256" y="80"/>
                  <a:pt x="254" y="81"/>
                  <a:pt x="252" y="83"/>
                </a:cubicBezTo>
                <a:cubicBezTo>
                  <a:pt x="257" y="93"/>
                  <a:pt x="261" y="104"/>
                  <a:pt x="267" y="115"/>
                </a:cubicBezTo>
                <a:cubicBezTo>
                  <a:pt x="269" y="113"/>
                  <a:pt x="270" y="112"/>
                  <a:pt x="273" y="111"/>
                </a:cubicBezTo>
                <a:cubicBezTo>
                  <a:pt x="269" y="100"/>
                  <a:pt x="263" y="90"/>
                  <a:pt x="258" y="79"/>
                </a:cubicBezTo>
                <a:close/>
                <a:moveTo>
                  <a:pt x="273" y="71"/>
                </a:moveTo>
                <a:cubicBezTo>
                  <a:pt x="270" y="72"/>
                  <a:pt x="269" y="73"/>
                  <a:pt x="267" y="75"/>
                </a:cubicBezTo>
                <a:cubicBezTo>
                  <a:pt x="272" y="85"/>
                  <a:pt x="277" y="96"/>
                  <a:pt x="282" y="106"/>
                </a:cubicBezTo>
                <a:cubicBezTo>
                  <a:pt x="284" y="106"/>
                  <a:pt x="285" y="105"/>
                  <a:pt x="288" y="103"/>
                </a:cubicBezTo>
                <a:cubicBezTo>
                  <a:pt x="283" y="92"/>
                  <a:pt x="278" y="82"/>
                  <a:pt x="273" y="71"/>
                </a:cubicBezTo>
                <a:close/>
                <a:moveTo>
                  <a:pt x="288" y="65"/>
                </a:moveTo>
                <a:cubicBezTo>
                  <a:pt x="286" y="65"/>
                  <a:pt x="285" y="66"/>
                  <a:pt x="282" y="68"/>
                </a:cubicBezTo>
                <a:cubicBezTo>
                  <a:pt x="287" y="78"/>
                  <a:pt x="292" y="89"/>
                  <a:pt x="297" y="99"/>
                </a:cubicBezTo>
                <a:cubicBezTo>
                  <a:pt x="300" y="98"/>
                  <a:pt x="301" y="98"/>
                  <a:pt x="304" y="96"/>
                </a:cubicBezTo>
                <a:cubicBezTo>
                  <a:pt x="299" y="86"/>
                  <a:pt x="293" y="75"/>
                  <a:pt x="288" y="65"/>
                </a:cubicBezTo>
                <a:close/>
              </a:path>
            </a:pathLst>
          </a:custGeom>
          <a:solidFill>
            <a:srgbClr val="A32829"/>
          </a:solidFill>
          <a:ln>
            <a:noFill/>
          </a:ln>
        </p:spPr>
        <p:txBody>
          <a:bodyPr vert="horz" wrap="square" lIns="99060" tIns="49530" rIns="99060" bIns="495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16">
              <a:latin typeface="Arial Regular" charset="0"/>
            </a:endParaRPr>
          </a:p>
        </p:txBody>
      </p:sp>
      <p:pic>
        <p:nvPicPr>
          <p:cNvPr id="3" name="Picture 2" descr="A black background with blue and red text&#10;&#10;Description automatically generated">
            <a:extLst>
              <a:ext uri="{FF2B5EF4-FFF2-40B4-BE49-F238E27FC236}">
                <a16:creationId xmlns:a16="http://schemas.microsoft.com/office/drawing/2014/main" id="{126F4543-DD22-93AE-A4D9-5F8E87B6A4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3850695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a:xfrm>
            <a:off x="634058" y="1002588"/>
            <a:ext cx="9729142" cy="615553"/>
          </a:xfrm>
        </p:spPr>
        <p:txBody>
          <a:bodyPr/>
          <a:lstStyle/>
          <a:p>
            <a:r>
              <a:rPr lang="en-US" dirty="0"/>
              <a:t>Working While Collecting Benefits</a:t>
            </a:r>
          </a:p>
        </p:txBody>
      </p:sp>
      <p:sp>
        <p:nvSpPr>
          <p:cNvPr id="9" name="TextBox 18">
            <a:extLst>
              <a:ext uri="{FF2B5EF4-FFF2-40B4-BE49-F238E27FC236}">
                <a16:creationId xmlns:a16="http://schemas.microsoft.com/office/drawing/2014/main" id="{54A91272-919F-5B49-A781-B3378DBA45D7}"/>
              </a:ext>
            </a:extLst>
          </p:cNvPr>
          <p:cNvSpPr txBox="1"/>
          <p:nvPr/>
        </p:nvSpPr>
        <p:spPr>
          <a:xfrm>
            <a:off x="634058" y="5860030"/>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3">
            <a:extLst>
              <a:ext uri="{FF2B5EF4-FFF2-40B4-BE49-F238E27FC236}">
                <a16:creationId xmlns:a16="http://schemas.microsoft.com/office/drawing/2014/main" id="{F586B83D-FFE7-B048-B9B9-F96F379B178E}"/>
              </a:ext>
            </a:extLst>
          </p:cNvPr>
          <p:cNvSpPr txBox="1"/>
          <p:nvPr/>
        </p:nvSpPr>
        <p:spPr>
          <a:xfrm>
            <a:off x="634058" y="2049092"/>
            <a:ext cx="10127717" cy="145937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1300"/>
              </a:spcAft>
              <a:buClr>
                <a:srgbClr val="A12B2A"/>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As long as you continue to work and receive SSA benefits, they will check your record every year to see whether the additional earnings will increase your monthly benefit.  If there is an increase, SSA will send you a letter telling you of your new benefit amount.    ​</a:t>
            </a:r>
          </a:p>
          <a:p>
            <a:pPr marL="285750" indent="-285750">
              <a:spcAft>
                <a:spcPts val="1300"/>
              </a:spcAft>
              <a:buClr>
                <a:srgbClr val="A12B2A"/>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In addition, after you reach full retirement age (FRA), they will recalculate your benefit amount to give you credit for any months in which you did not receive a benefit because of your earnings.  They will send you a letter telling you of your new benefit amount. </a:t>
            </a:r>
          </a:p>
        </p:txBody>
      </p:sp>
      <p:pic>
        <p:nvPicPr>
          <p:cNvPr id="3" name="Picture 2" descr="A black background with blue and red text&#10;&#10;Description automatically generated">
            <a:extLst>
              <a:ext uri="{FF2B5EF4-FFF2-40B4-BE49-F238E27FC236}">
                <a16:creationId xmlns:a16="http://schemas.microsoft.com/office/drawing/2014/main" id="{0AFDA7F7-1E01-DAF8-66D5-0538207A17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34632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p:txBody>
          <a:bodyPr/>
          <a:lstStyle/>
          <a:p>
            <a:r>
              <a:rPr lang="en-US" dirty="0"/>
              <a:t>Who Else is Eligible to Receive Benefits?</a:t>
            </a:r>
          </a:p>
        </p:txBody>
      </p:sp>
      <p:sp>
        <p:nvSpPr>
          <p:cNvPr id="9" name="TextBox 18">
            <a:extLst>
              <a:ext uri="{FF2B5EF4-FFF2-40B4-BE49-F238E27FC236}">
                <a16:creationId xmlns:a16="http://schemas.microsoft.com/office/drawing/2014/main" id="{54A91272-919F-5B49-A781-B3378DBA45D7}"/>
              </a:ext>
            </a:extLst>
          </p:cNvPr>
          <p:cNvSpPr txBox="1"/>
          <p:nvPr/>
        </p:nvSpPr>
        <p:spPr>
          <a:xfrm>
            <a:off x="632306" y="5907033"/>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 name="Straight Connector 2">
            <a:extLst>
              <a:ext uri="{FF2B5EF4-FFF2-40B4-BE49-F238E27FC236}">
                <a16:creationId xmlns:a16="http://schemas.microsoft.com/office/drawing/2014/main" id="{63004854-FFB8-1D42-B59D-1C29A827CDB0}"/>
              </a:ext>
            </a:extLst>
          </p:cNvPr>
          <p:cNvCxnSpPr>
            <a:cxnSpLocks/>
          </p:cNvCxnSpPr>
          <p:nvPr/>
        </p:nvCxnSpPr>
        <p:spPr>
          <a:xfrm>
            <a:off x="6400800" y="1894895"/>
            <a:ext cx="0" cy="4086225"/>
          </a:xfrm>
          <a:prstGeom prst="line">
            <a:avLst/>
          </a:prstGeom>
          <a:ln w="9525">
            <a:solidFill>
              <a:srgbClr val="70727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140839-F68F-454B-993C-819A68435B2D}"/>
              </a:ext>
            </a:extLst>
          </p:cNvPr>
          <p:cNvGrpSpPr/>
          <p:nvPr/>
        </p:nvGrpSpPr>
        <p:grpSpPr>
          <a:xfrm>
            <a:off x="1083838" y="2001795"/>
            <a:ext cx="387606" cy="387606"/>
            <a:chOff x="5061629" y="1546310"/>
            <a:chExt cx="357790" cy="357790"/>
          </a:xfrm>
          <a:solidFill>
            <a:srgbClr val="003764"/>
          </a:solidFill>
        </p:grpSpPr>
        <p:sp>
          <p:nvSpPr>
            <p:cNvPr id="25" name="Oval 24">
              <a:extLst>
                <a:ext uri="{FF2B5EF4-FFF2-40B4-BE49-F238E27FC236}">
                  <a16:creationId xmlns:a16="http://schemas.microsoft.com/office/drawing/2014/main" id="{1BB74919-C91A-8341-80A8-1F6330372005}"/>
                </a:ext>
              </a:extLst>
            </p:cNvPr>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26" name="TextBox 21">
              <a:extLst>
                <a:ext uri="{FF2B5EF4-FFF2-40B4-BE49-F238E27FC236}">
                  <a16:creationId xmlns:a16="http://schemas.microsoft.com/office/drawing/2014/main" id="{44A367FE-86D2-7F47-832B-C88F435251D9}"/>
                </a:ext>
              </a:extLst>
            </p:cNvPr>
            <p:cNvSpPr txBox="1"/>
            <p:nvPr/>
          </p:nvSpPr>
          <p:spPr>
            <a:xfrm>
              <a:off x="5096929" y="1627065"/>
              <a:ext cx="280805" cy="184666"/>
            </a:xfrm>
            <a:prstGeom prst="rect">
              <a:avLst/>
            </a:prstGeom>
            <a:gr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cap="all" spc="22" dirty="0">
                  <a:solidFill>
                    <a:schemeClr val="bg1"/>
                  </a:solidFill>
                  <a:latin typeface="Lato" panose="020F0502020204030203" pitchFamily="34" charset="0"/>
                  <a:ea typeface="Lato" panose="020F0502020204030203" pitchFamily="34" charset="0"/>
                  <a:cs typeface="Lato" panose="020F0502020204030203" pitchFamily="34" charset="0"/>
                </a:rPr>
                <a:t>01</a:t>
              </a:r>
            </a:p>
          </p:txBody>
        </p:sp>
      </p:grpSp>
      <p:grpSp>
        <p:nvGrpSpPr>
          <p:cNvPr id="13" name="Group 12">
            <a:extLst>
              <a:ext uri="{FF2B5EF4-FFF2-40B4-BE49-F238E27FC236}">
                <a16:creationId xmlns:a16="http://schemas.microsoft.com/office/drawing/2014/main" id="{4C80E5F5-D94F-2E44-A241-2B7B66699951}"/>
              </a:ext>
            </a:extLst>
          </p:cNvPr>
          <p:cNvGrpSpPr/>
          <p:nvPr/>
        </p:nvGrpSpPr>
        <p:grpSpPr>
          <a:xfrm>
            <a:off x="1070890" y="3064435"/>
            <a:ext cx="387606" cy="387606"/>
            <a:chOff x="5061629" y="2310027"/>
            <a:chExt cx="357790" cy="357790"/>
          </a:xfrm>
          <a:solidFill>
            <a:srgbClr val="003764"/>
          </a:solidFill>
        </p:grpSpPr>
        <p:sp>
          <p:nvSpPr>
            <p:cNvPr id="23" name="Oval 22">
              <a:extLst>
                <a:ext uri="{FF2B5EF4-FFF2-40B4-BE49-F238E27FC236}">
                  <a16:creationId xmlns:a16="http://schemas.microsoft.com/office/drawing/2014/main" id="{89F00489-6817-0246-A8AD-14648997D7B2}"/>
                </a:ext>
              </a:extLst>
            </p:cNvPr>
            <p:cNvSpPr/>
            <p:nvPr/>
          </p:nvSpPr>
          <p:spPr>
            <a:xfrm>
              <a:off x="5061629" y="2310027"/>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24" name="TextBox 25">
              <a:extLst>
                <a:ext uri="{FF2B5EF4-FFF2-40B4-BE49-F238E27FC236}">
                  <a16:creationId xmlns:a16="http://schemas.microsoft.com/office/drawing/2014/main" id="{10A57D18-0D1D-ED4D-97B0-F5FC0BF840E5}"/>
                </a:ext>
              </a:extLst>
            </p:cNvPr>
            <p:cNvSpPr txBox="1"/>
            <p:nvPr/>
          </p:nvSpPr>
          <p:spPr>
            <a:xfrm>
              <a:off x="5096929" y="2390782"/>
              <a:ext cx="280805" cy="184666"/>
            </a:xfrm>
            <a:prstGeom prst="rect">
              <a:avLst/>
            </a:prstGeom>
            <a:gr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cap="all" spc="22" dirty="0">
                  <a:solidFill>
                    <a:schemeClr val="bg1"/>
                  </a:solidFill>
                  <a:latin typeface="Lato" panose="020F0502020204030203" pitchFamily="34" charset="0"/>
                  <a:ea typeface="Lato" panose="020F0502020204030203" pitchFamily="34" charset="0"/>
                  <a:cs typeface="Lato" panose="020F0502020204030203" pitchFamily="34" charset="0"/>
                </a:rPr>
                <a:t>02</a:t>
              </a:r>
            </a:p>
          </p:txBody>
        </p:sp>
      </p:grpSp>
      <p:grpSp>
        <p:nvGrpSpPr>
          <p:cNvPr id="15" name="Group 14">
            <a:extLst>
              <a:ext uri="{FF2B5EF4-FFF2-40B4-BE49-F238E27FC236}">
                <a16:creationId xmlns:a16="http://schemas.microsoft.com/office/drawing/2014/main" id="{BA467225-5EF1-6043-9815-F5F30CEAE312}"/>
              </a:ext>
            </a:extLst>
          </p:cNvPr>
          <p:cNvGrpSpPr/>
          <p:nvPr/>
        </p:nvGrpSpPr>
        <p:grpSpPr>
          <a:xfrm>
            <a:off x="1080501" y="4274428"/>
            <a:ext cx="387606" cy="387606"/>
            <a:chOff x="5061629" y="3073744"/>
            <a:chExt cx="357790" cy="357790"/>
          </a:xfrm>
          <a:solidFill>
            <a:srgbClr val="003764"/>
          </a:solidFill>
        </p:grpSpPr>
        <p:sp>
          <p:nvSpPr>
            <p:cNvPr id="21" name="Oval 20">
              <a:extLst>
                <a:ext uri="{FF2B5EF4-FFF2-40B4-BE49-F238E27FC236}">
                  <a16:creationId xmlns:a16="http://schemas.microsoft.com/office/drawing/2014/main" id="{6EB578EA-F228-2048-9F60-881AA5271E29}"/>
                </a:ext>
              </a:extLst>
            </p:cNvPr>
            <p:cNvSpPr/>
            <p:nvPr/>
          </p:nvSpPr>
          <p:spPr>
            <a:xfrm>
              <a:off x="5061629" y="3073744"/>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22" name="TextBox 29">
              <a:extLst>
                <a:ext uri="{FF2B5EF4-FFF2-40B4-BE49-F238E27FC236}">
                  <a16:creationId xmlns:a16="http://schemas.microsoft.com/office/drawing/2014/main" id="{2F38B179-B93D-8A4C-84E9-107622AF08A4}"/>
                </a:ext>
              </a:extLst>
            </p:cNvPr>
            <p:cNvSpPr txBox="1"/>
            <p:nvPr/>
          </p:nvSpPr>
          <p:spPr>
            <a:xfrm>
              <a:off x="5096929" y="3154499"/>
              <a:ext cx="280805" cy="184666"/>
            </a:xfrm>
            <a:prstGeom prst="rect">
              <a:avLst/>
            </a:prstGeom>
            <a:gr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cap="all" spc="22" dirty="0">
                  <a:solidFill>
                    <a:schemeClr val="bg1"/>
                  </a:solidFill>
                  <a:latin typeface="Lato" panose="020F0502020204030203" pitchFamily="34" charset="0"/>
                  <a:ea typeface="Lato" panose="020F0502020204030203" pitchFamily="34" charset="0"/>
                  <a:cs typeface="Lato" panose="020F0502020204030203" pitchFamily="34" charset="0"/>
                </a:rPr>
                <a:t>03</a:t>
              </a:r>
            </a:p>
          </p:txBody>
        </p:sp>
      </p:grpSp>
      <p:sp>
        <p:nvSpPr>
          <p:cNvPr id="4" name="TextBox 38">
            <a:extLst>
              <a:ext uri="{FF2B5EF4-FFF2-40B4-BE49-F238E27FC236}">
                <a16:creationId xmlns:a16="http://schemas.microsoft.com/office/drawing/2014/main" id="{D408D7DB-525F-2C48-95BB-DBEBBC844398}"/>
              </a:ext>
            </a:extLst>
          </p:cNvPr>
          <p:cNvSpPr txBox="1"/>
          <p:nvPr/>
        </p:nvSpPr>
        <p:spPr>
          <a:xfrm>
            <a:off x="1905000" y="2044398"/>
            <a:ext cx="3460886" cy="45910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50"/>
              </a:spcAft>
            </a:pPr>
            <a:r>
              <a:rPr lang="en-US" sz="1800" b="1" spc="-100" dirty="0">
                <a:solidFill>
                  <a:srgbClr val="A12B2A"/>
                </a:solidFill>
                <a:latin typeface="Lato" panose="020F0502020204030203" pitchFamily="34" charset="0"/>
                <a:ea typeface="Lato" panose="020F0502020204030203" pitchFamily="34" charset="0"/>
                <a:cs typeface="Lato" panose="020F0502020204030203" pitchFamily="34" charset="0"/>
              </a:rPr>
              <a:t>Your Spouse If</a:t>
            </a:r>
          </a:p>
          <a:p>
            <a:pPr lvl="0">
              <a:spcAft>
                <a:spcPts val="50"/>
              </a:spcAft>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They are 62 or older</a:t>
            </a:r>
          </a:p>
        </p:txBody>
      </p:sp>
      <p:sp>
        <p:nvSpPr>
          <p:cNvPr id="17" name="TextBox 42">
            <a:extLst>
              <a:ext uri="{FF2B5EF4-FFF2-40B4-BE49-F238E27FC236}">
                <a16:creationId xmlns:a16="http://schemas.microsoft.com/office/drawing/2014/main" id="{E2240315-9D28-5C4D-8C78-45D5AFEBE30C}"/>
              </a:ext>
            </a:extLst>
          </p:cNvPr>
          <p:cNvSpPr txBox="1"/>
          <p:nvPr/>
        </p:nvSpPr>
        <p:spPr>
          <a:xfrm>
            <a:off x="1907887" y="2789550"/>
            <a:ext cx="3457993" cy="88998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50"/>
              </a:spcAft>
            </a:pPr>
            <a:r>
              <a:rPr lang="en-US" sz="1600" b="1" spc="-100" dirty="0">
                <a:solidFill>
                  <a:srgbClr val="A32829"/>
                </a:solidFill>
                <a:latin typeface="Lato" panose="020F0502020204030203" pitchFamily="34" charset="0"/>
                <a:ea typeface="Lato" panose="020F0502020204030203" pitchFamily="34" charset="0"/>
                <a:cs typeface="Lato" panose="020F0502020204030203" pitchFamily="34" charset="0"/>
              </a:rPr>
              <a:t>Your Spouse If</a:t>
            </a:r>
          </a:p>
          <a:p>
            <a:pPr lvl="0">
              <a:spcAft>
                <a:spcPts val="50"/>
              </a:spcAft>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You have already filed for your own benefit (cannot collect a spousal benefit until spouse has filed for their own)</a:t>
            </a:r>
          </a:p>
        </p:txBody>
      </p:sp>
      <p:sp>
        <p:nvSpPr>
          <p:cNvPr id="27" name="TextBox 46">
            <a:extLst>
              <a:ext uri="{FF2B5EF4-FFF2-40B4-BE49-F238E27FC236}">
                <a16:creationId xmlns:a16="http://schemas.microsoft.com/office/drawing/2014/main" id="{7AFDF11A-5EA7-654F-8AF6-80719065514C}"/>
              </a:ext>
            </a:extLst>
          </p:cNvPr>
          <p:cNvSpPr txBox="1"/>
          <p:nvPr/>
        </p:nvSpPr>
        <p:spPr>
          <a:xfrm>
            <a:off x="1902111" y="4056593"/>
            <a:ext cx="3457993" cy="88998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50"/>
              </a:spcAft>
            </a:pPr>
            <a:r>
              <a:rPr lang="en-US" sz="1600" b="1" spc="-100" dirty="0">
                <a:solidFill>
                  <a:srgbClr val="A32829"/>
                </a:solidFill>
                <a:latin typeface="Lato" panose="020F0502020204030203" pitchFamily="34" charset="0"/>
                <a:ea typeface="Lato" panose="020F0502020204030203" pitchFamily="34" charset="0"/>
                <a:cs typeface="Lato" panose="020F0502020204030203" pitchFamily="34" charset="0"/>
              </a:rPr>
              <a:t>Your Spouse If</a:t>
            </a:r>
          </a:p>
          <a:p>
            <a:pPr lvl="0">
              <a:spcAft>
                <a:spcPts val="50"/>
              </a:spcAft>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They are, at any age, caring for the deceased spouse’s child and that child is 16 or younger (or 18 if the child is disabled)</a:t>
            </a:r>
          </a:p>
        </p:txBody>
      </p:sp>
      <p:sp>
        <p:nvSpPr>
          <p:cNvPr id="28" name="TextBox 50">
            <a:extLst>
              <a:ext uri="{FF2B5EF4-FFF2-40B4-BE49-F238E27FC236}">
                <a16:creationId xmlns:a16="http://schemas.microsoft.com/office/drawing/2014/main" id="{2D2BAC41-5302-5744-9B0D-602111427CA0}"/>
              </a:ext>
            </a:extLst>
          </p:cNvPr>
          <p:cNvSpPr txBox="1"/>
          <p:nvPr/>
        </p:nvSpPr>
        <p:spPr>
          <a:xfrm>
            <a:off x="6829636" y="1877212"/>
            <a:ext cx="4657305" cy="25494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Even spouses who have never worked under Social Security may be eligible to receive benefits if they are at least 62 and their spouse is eligible or already receiving benefits.  If you are currently married you cannot collect a spousal benefit until your spouse files for his or her own benefit.</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Spouses that are eligible for a spousal benefit, can receive up to 50% of their spouse’s FRA benefit.</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Spousal benefits are not eligible for delayed retirement credits, but will be reduced if started before reaching FRA</a:t>
            </a:r>
          </a:p>
        </p:txBody>
      </p:sp>
      <p:pic>
        <p:nvPicPr>
          <p:cNvPr id="6" name="Picture 5" descr="A black background with blue and red text&#10;&#10;Description automatically generated">
            <a:extLst>
              <a:ext uri="{FF2B5EF4-FFF2-40B4-BE49-F238E27FC236}">
                <a16:creationId xmlns:a16="http://schemas.microsoft.com/office/drawing/2014/main" id="{5E3A2889-0A53-A4E2-AD29-EBD1B8664F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3919263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p:txBody>
          <a:bodyPr/>
          <a:lstStyle/>
          <a:p>
            <a:r>
              <a:rPr lang="en-US" dirty="0"/>
              <a:t>Who Else is Eligible to Receive Benefits?</a:t>
            </a:r>
          </a:p>
        </p:txBody>
      </p:sp>
      <p:sp>
        <p:nvSpPr>
          <p:cNvPr id="9" name="TextBox 18">
            <a:extLst>
              <a:ext uri="{FF2B5EF4-FFF2-40B4-BE49-F238E27FC236}">
                <a16:creationId xmlns:a16="http://schemas.microsoft.com/office/drawing/2014/main" id="{54A91272-919F-5B49-A781-B3378DBA45D7}"/>
              </a:ext>
            </a:extLst>
          </p:cNvPr>
          <p:cNvSpPr txBox="1"/>
          <p:nvPr/>
        </p:nvSpPr>
        <p:spPr>
          <a:xfrm>
            <a:off x="632886" y="5934742"/>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19">
            <a:extLst>
              <a:ext uri="{FF2B5EF4-FFF2-40B4-BE49-F238E27FC236}">
                <a16:creationId xmlns:a16="http://schemas.microsoft.com/office/drawing/2014/main" id="{ED17937E-E928-8B4E-8B85-3E3D76068329}"/>
              </a:ext>
            </a:extLst>
          </p:cNvPr>
          <p:cNvSpPr txBox="1"/>
          <p:nvPr/>
        </p:nvSpPr>
        <p:spPr>
          <a:xfrm>
            <a:off x="739421" y="1828800"/>
            <a:ext cx="7846133" cy="84125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650"/>
              </a:spcAft>
            </a:pPr>
            <a:r>
              <a:rPr lang="en-US" sz="1600" b="1" spc="-30" dirty="0">
                <a:solidFill>
                  <a:srgbClr val="A32829"/>
                </a:solidFill>
                <a:latin typeface="Lato" panose="020F0502020204030203" pitchFamily="34" charset="0"/>
                <a:ea typeface="Lato" panose="020F0502020204030203" pitchFamily="34" charset="0"/>
                <a:cs typeface="Lato" panose="020F0502020204030203" pitchFamily="34" charset="0"/>
              </a:rPr>
              <a:t>Children of a disabled or deceased parent If</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Younger than 18 (19 if a full-time high school student)</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18 or older with a disability that began before age 22</a:t>
            </a:r>
          </a:p>
        </p:txBody>
      </p:sp>
      <p:sp>
        <p:nvSpPr>
          <p:cNvPr id="7" name="TextBox 20">
            <a:extLst>
              <a:ext uri="{FF2B5EF4-FFF2-40B4-BE49-F238E27FC236}">
                <a16:creationId xmlns:a16="http://schemas.microsoft.com/office/drawing/2014/main" id="{5A4C3EF6-C91D-5341-B07F-9A7A7624D9E8}"/>
              </a:ext>
            </a:extLst>
          </p:cNvPr>
          <p:cNvSpPr txBox="1"/>
          <p:nvPr/>
        </p:nvSpPr>
        <p:spPr>
          <a:xfrm>
            <a:off x="739420" y="3238497"/>
            <a:ext cx="7846133" cy="166712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650"/>
              </a:spcAft>
            </a:pPr>
            <a:r>
              <a:rPr lang="en-US" sz="1600" b="1" spc="-30" dirty="0">
                <a:solidFill>
                  <a:srgbClr val="A32829"/>
                </a:solidFill>
                <a:latin typeface="Lato" panose="020F0502020204030203" pitchFamily="34" charset="0"/>
                <a:ea typeface="Lato" panose="020F0502020204030203" pitchFamily="34" charset="0"/>
                <a:cs typeface="Lato" panose="020F0502020204030203" pitchFamily="34" charset="0"/>
              </a:rPr>
              <a:t>Your Ex-Spouse If</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Marriage lasted at least 10 years</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Ex-Spouse is currently unmarried and age 62 or older</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Divorced at least two years and you and your ex-spouse are at least 62, he or she can receive benefits even if you are not retired</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The benefit of a divorced spouse is less than 50% of the other spouse’s FRA benefit</a:t>
            </a:r>
          </a:p>
        </p:txBody>
      </p:sp>
      <p:pic>
        <p:nvPicPr>
          <p:cNvPr id="3" name="Picture 2" descr="A black background with blue and red text&#10;&#10;Description automatically generated">
            <a:extLst>
              <a:ext uri="{FF2B5EF4-FFF2-40B4-BE49-F238E27FC236}">
                <a16:creationId xmlns:a16="http://schemas.microsoft.com/office/drawing/2014/main" id="{505D47A8-B132-3FB2-3A85-878A8CEA5C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2649467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p:txBody>
          <a:bodyPr/>
          <a:lstStyle/>
          <a:p>
            <a:r>
              <a:rPr lang="en-US" dirty="0"/>
              <a:t>Who Else is Eligible to Receive Benefits?</a:t>
            </a:r>
          </a:p>
        </p:txBody>
      </p:sp>
      <p:sp>
        <p:nvSpPr>
          <p:cNvPr id="9" name="TextBox 18">
            <a:extLst>
              <a:ext uri="{FF2B5EF4-FFF2-40B4-BE49-F238E27FC236}">
                <a16:creationId xmlns:a16="http://schemas.microsoft.com/office/drawing/2014/main" id="{54A91272-919F-5B49-A781-B3378DBA45D7}"/>
              </a:ext>
            </a:extLst>
          </p:cNvPr>
          <p:cNvSpPr txBox="1"/>
          <p:nvPr/>
        </p:nvSpPr>
        <p:spPr>
          <a:xfrm>
            <a:off x="632886" y="6007068"/>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19">
            <a:extLst>
              <a:ext uri="{FF2B5EF4-FFF2-40B4-BE49-F238E27FC236}">
                <a16:creationId xmlns:a16="http://schemas.microsoft.com/office/drawing/2014/main" id="{ED17937E-E928-8B4E-8B85-3E3D76068329}"/>
              </a:ext>
            </a:extLst>
          </p:cNvPr>
          <p:cNvSpPr txBox="1"/>
          <p:nvPr/>
        </p:nvSpPr>
        <p:spPr>
          <a:xfrm>
            <a:off x="762000" y="1676400"/>
            <a:ext cx="9000035" cy="350095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650"/>
              </a:spcAft>
            </a:pPr>
            <a:r>
              <a:rPr lang="en-US" b="1" spc="-30" dirty="0">
                <a:solidFill>
                  <a:srgbClr val="A12B2A"/>
                </a:solidFill>
                <a:latin typeface="Lato" panose="020F0502020204030203" pitchFamily="34" charset="0"/>
                <a:ea typeface="Lato" panose="020F0502020204030203" pitchFamily="34" charset="0"/>
                <a:cs typeface="Lato" panose="020F0502020204030203" pitchFamily="34" charset="0"/>
              </a:rPr>
              <a:t>Surviving Spouse If</a:t>
            </a:r>
          </a:p>
          <a:p>
            <a:pPr marL="285750" indent="-285750">
              <a:spcAft>
                <a:spcPts val="650"/>
              </a:spcAft>
              <a:buClr>
                <a:srgbClr val="A32829"/>
              </a:buClr>
              <a:buFont typeface="Arial" panose="020B0604020202020204" pitchFamily="34" charset="0"/>
              <a:buChar char="•"/>
            </a:pPr>
            <a:r>
              <a:rPr lang="en-US" sz="1600" dirty="0">
                <a:solidFill>
                  <a:srgbClr val="7D7E7F"/>
                </a:solidFill>
                <a:latin typeface="Lato" panose="020F0502020204030203" pitchFamily="34" charset="0"/>
                <a:ea typeface="Lato" panose="020F0502020204030203" pitchFamily="34" charset="0"/>
                <a:cs typeface="Lato" panose="020F0502020204030203" pitchFamily="34" charset="0"/>
              </a:rPr>
              <a:t>Your deceased spouse is eligible for a benefit</a:t>
            </a:r>
          </a:p>
          <a:p>
            <a:pPr marL="285750" indent="-285750">
              <a:spcAft>
                <a:spcPts val="650"/>
              </a:spcAft>
              <a:buClr>
                <a:srgbClr val="A32829"/>
              </a:buClr>
              <a:buFont typeface="Arial" panose="020B0604020202020204" pitchFamily="34" charset="0"/>
              <a:buChar char="•"/>
            </a:pPr>
            <a:r>
              <a:rPr lang="en-US" sz="1600" dirty="0">
                <a:solidFill>
                  <a:srgbClr val="7D7E7F"/>
                </a:solidFill>
                <a:latin typeface="Lato" panose="020F0502020204030203" pitchFamily="34" charset="0"/>
                <a:ea typeface="Lato" panose="020F0502020204030203" pitchFamily="34" charset="0"/>
                <a:cs typeface="Lato" panose="020F0502020204030203" pitchFamily="34" charset="0"/>
              </a:rPr>
              <a:t>You are caring for the deceased spouse’s child who is under the age of 16 or disabled</a:t>
            </a:r>
          </a:p>
          <a:p>
            <a:pPr marL="285750" indent="-285750">
              <a:spcAft>
                <a:spcPts val="650"/>
              </a:spcAft>
              <a:buClr>
                <a:srgbClr val="A32829"/>
              </a:buClr>
              <a:buFont typeface="Arial" panose="020B0604020202020204" pitchFamily="34" charset="0"/>
              <a:buChar char="•"/>
            </a:pPr>
            <a:r>
              <a:rPr lang="en-US" sz="1600" dirty="0">
                <a:solidFill>
                  <a:srgbClr val="7D7E7F"/>
                </a:solidFill>
                <a:latin typeface="Lato" panose="020F0502020204030203" pitchFamily="34" charset="0"/>
                <a:ea typeface="Lato" panose="020F0502020204030203" pitchFamily="34" charset="0"/>
                <a:cs typeface="Lato" panose="020F0502020204030203" pitchFamily="34" charset="0"/>
              </a:rPr>
              <a:t>Your marriage lasted at least 10 years</a:t>
            </a:r>
          </a:p>
          <a:p>
            <a:pPr marL="285750" indent="-285750">
              <a:spcAft>
                <a:spcPts val="650"/>
              </a:spcAft>
              <a:buClr>
                <a:srgbClr val="A32829"/>
              </a:buClr>
              <a:buFont typeface="Arial" panose="020B0604020202020204" pitchFamily="34" charset="0"/>
              <a:buChar char="•"/>
            </a:pPr>
            <a:endParaRPr lang="en-US" sz="1600" dirty="0">
              <a:solidFill>
                <a:srgbClr val="7D7E7F"/>
              </a:solidFill>
              <a:latin typeface="Lato" panose="020F0502020204030203" pitchFamily="34" charset="0"/>
              <a:ea typeface="Lato" panose="020F0502020204030203" pitchFamily="34" charset="0"/>
              <a:cs typeface="Lato" panose="020F0502020204030203" pitchFamily="34" charset="0"/>
            </a:endParaRPr>
          </a:p>
          <a:p>
            <a:pPr marL="285750" indent="-285750">
              <a:spcAft>
                <a:spcPts val="650"/>
              </a:spcAft>
              <a:buClr>
                <a:srgbClr val="A32829"/>
              </a:buClr>
              <a:buFont typeface="Arial" panose="020B0604020202020204" pitchFamily="34" charset="0"/>
              <a:buChar char="•"/>
            </a:pPr>
            <a:endParaRPr lang="en-US" sz="1600" dirty="0">
              <a:solidFill>
                <a:srgbClr val="7D7E7F"/>
              </a:solidFill>
              <a:latin typeface="Lato" panose="020F0502020204030203" pitchFamily="34" charset="0"/>
              <a:ea typeface="Lato" panose="020F0502020204030203" pitchFamily="34" charset="0"/>
              <a:cs typeface="Lato" panose="020F0502020204030203" pitchFamily="34" charset="0"/>
            </a:endParaRPr>
          </a:p>
          <a:p>
            <a:pPr marL="285750" indent="-285750">
              <a:spcAft>
                <a:spcPts val="650"/>
              </a:spcAft>
              <a:buClr>
                <a:srgbClr val="A32829"/>
              </a:buClr>
              <a:buFont typeface="Arial" panose="020B0604020202020204" pitchFamily="34" charset="0"/>
              <a:buChar char="•"/>
            </a:pPr>
            <a:endParaRPr lang="en-US" sz="1600" dirty="0">
              <a:solidFill>
                <a:srgbClr val="7D7E7F"/>
              </a:solidFill>
              <a:latin typeface="Lato" panose="020F0502020204030203" pitchFamily="34" charset="0"/>
              <a:ea typeface="Lato" panose="020F0502020204030203" pitchFamily="34" charset="0"/>
              <a:cs typeface="Lato" panose="020F0502020204030203" pitchFamily="34" charset="0"/>
            </a:endParaRPr>
          </a:p>
          <a:p>
            <a:pPr marL="285750" indent="-285750">
              <a:spcAft>
                <a:spcPts val="650"/>
              </a:spcAft>
              <a:buClr>
                <a:srgbClr val="A32829"/>
              </a:buClr>
              <a:buFont typeface="Arial" panose="020B0604020202020204" pitchFamily="34" charset="0"/>
              <a:buChar char="•"/>
            </a:pPr>
            <a:endParaRPr lang="en-US" sz="1600" dirty="0">
              <a:solidFill>
                <a:srgbClr val="7D7E7F"/>
              </a:solidFill>
              <a:latin typeface="Lato" panose="020F0502020204030203" pitchFamily="34" charset="0"/>
              <a:ea typeface="Lato" panose="020F0502020204030203" pitchFamily="34" charset="0"/>
              <a:cs typeface="Lato" panose="020F0502020204030203" pitchFamily="34" charset="0"/>
            </a:endParaRPr>
          </a:p>
          <a:p>
            <a:pPr marL="285750" indent="-285750">
              <a:spcAft>
                <a:spcPts val="650"/>
              </a:spcAft>
              <a:buClr>
                <a:srgbClr val="A32829"/>
              </a:buClr>
              <a:buFont typeface="Arial" panose="020B0604020202020204" pitchFamily="34" charset="0"/>
              <a:buChar char="•"/>
            </a:pPr>
            <a:endParaRPr lang="en-US" sz="1600" dirty="0">
              <a:solidFill>
                <a:srgbClr val="7D7E7F"/>
              </a:solidFill>
              <a:latin typeface="Lato" panose="020F0502020204030203" pitchFamily="34" charset="0"/>
              <a:ea typeface="Lato" panose="020F0502020204030203" pitchFamily="34" charset="0"/>
              <a:cs typeface="Lato" panose="020F0502020204030203" pitchFamily="34" charset="0"/>
            </a:endParaRPr>
          </a:p>
          <a:p>
            <a:pPr>
              <a:spcAft>
                <a:spcPts val="650"/>
              </a:spcAft>
              <a:buClr>
                <a:srgbClr val="A32829"/>
              </a:buClr>
            </a:pPr>
            <a:r>
              <a:rPr lang="en-US" sz="1600" dirty="0">
                <a:solidFill>
                  <a:srgbClr val="7D7E7F"/>
                </a:solidFill>
                <a:latin typeface="Lato" panose="020F0502020204030203" pitchFamily="34" charset="0"/>
                <a:ea typeface="Lato" panose="020F0502020204030203" pitchFamily="34" charset="0"/>
                <a:cs typeface="Lato" panose="020F0502020204030203" pitchFamily="34" charset="0"/>
              </a:rPr>
              <a:t>* Spousal and ex-spousal benefits are complicated and can vary based on your individual situation, talk to a Social Security representative, or visit www.ssa.gov for detailed info. </a:t>
            </a:r>
          </a:p>
        </p:txBody>
      </p:sp>
      <p:pic>
        <p:nvPicPr>
          <p:cNvPr id="4" name="Picture 3" descr="A black background with blue and red text&#10;&#10;Description automatically generated">
            <a:extLst>
              <a:ext uri="{FF2B5EF4-FFF2-40B4-BE49-F238E27FC236}">
                <a16:creationId xmlns:a16="http://schemas.microsoft.com/office/drawing/2014/main" id="{74325059-E5A0-2093-394A-61906DCBF6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422930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p:txBody>
          <a:bodyPr/>
          <a:lstStyle/>
          <a:p>
            <a:r>
              <a:rPr lang="en-US" dirty="0"/>
              <a:t>Who Else is Eligible to Receive Benefits?</a:t>
            </a:r>
          </a:p>
        </p:txBody>
      </p:sp>
      <p:sp>
        <p:nvSpPr>
          <p:cNvPr id="9" name="TextBox 18">
            <a:extLst>
              <a:ext uri="{FF2B5EF4-FFF2-40B4-BE49-F238E27FC236}">
                <a16:creationId xmlns:a16="http://schemas.microsoft.com/office/drawing/2014/main" id="{54A91272-919F-5B49-A781-B3378DBA45D7}"/>
              </a:ext>
            </a:extLst>
          </p:cNvPr>
          <p:cNvSpPr txBox="1"/>
          <p:nvPr/>
        </p:nvSpPr>
        <p:spPr>
          <a:xfrm>
            <a:off x="632886" y="6007068"/>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19">
            <a:extLst>
              <a:ext uri="{FF2B5EF4-FFF2-40B4-BE49-F238E27FC236}">
                <a16:creationId xmlns:a16="http://schemas.microsoft.com/office/drawing/2014/main" id="{ED17937E-E928-8B4E-8B85-3E3D76068329}"/>
              </a:ext>
            </a:extLst>
          </p:cNvPr>
          <p:cNvSpPr txBox="1"/>
          <p:nvPr/>
        </p:nvSpPr>
        <p:spPr>
          <a:xfrm>
            <a:off x="762000" y="1905000"/>
            <a:ext cx="9320946" cy="332142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650"/>
              </a:spcAft>
            </a:pPr>
            <a:r>
              <a:rPr lang="en-US" b="1" spc="-30" dirty="0">
                <a:solidFill>
                  <a:srgbClr val="A12B2A"/>
                </a:solidFill>
                <a:latin typeface="Lato" panose="020F0502020204030203" pitchFamily="34" charset="0"/>
                <a:ea typeface="Lato" panose="020F0502020204030203" pitchFamily="34" charset="0"/>
                <a:cs typeface="Lato" panose="020F0502020204030203" pitchFamily="34" charset="0"/>
              </a:rPr>
              <a:t>Survivors If</a:t>
            </a:r>
          </a:p>
          <a:p>
            <a:pPr marL="285750" indent="-285750">
              <a:spcAft>
                <a:spcPts val="650"/>
              </a:spcAft>
              <a:buClr>
                <a:srgbClr val="A32829"/>
              </a:buClr>
              <a:buFont typeface="Arial" panose="020B0604020202020204" pitchFamily="34" charset="0"/>
              <a:buChar char="•"/>
            </a:pPr>
            <a:r>
              <a:rPr lang="en-US" sz="1600" dirty="0">
                <a:solidFill>
                  <a:srgbClr val="7D7E7F"/>
                </a:solidFill>
                <a:latin typeface="Lato" panose="020F0502020204030203" pitchFamily="34" charset="0"/>
                <a:ea typeface="Lato" panose="020F0502020204030203" pitchFamily="34" charset="0"/>
                <a:cs typeface="Lato" panose="020F0502020204030203" pitchFamily="34" charset="0"/>
              </a:rPr>
              <a:t>FRA or survivors benefits is 66 for those born between 1945-1956.  After that, FRA gradually increases to 67 if born in 1962 or later. </a:t>
            </a:r>
          </a:p>
          <a:p>
            <a:pPr marL="285750" indent="-285750">
              <a:spcAft>
                <a:spcPts val="650"/>
              </a:spcAft>
              <a:buClr>
                <a:srgbClr val="A32829"/>
              </a:buClr>
              <a:buFont typeface="Arial" panose="020B0604020202020204" pitchFamily="34" charset="0"/>
              <a:buChar char="•"/>
            </a:pPr>
            <a:r>
              <a:rPr lang="en-US" sz="1600" dirty="0">
                <a:solidFill>
                  <a:srgbClr val="7D7E7F"/>
                </a:solidFill>
                <a:latin typeface="Lato" panose="020F0502020204030203" pitchFamily="34" charset="0"/>
                <a:ea typeface="Lato" panose="020F0502020204030203" pitchFamily="34" charset="0"/>
                <a:cs typeface="Lato" panose="020F0502020204030203" pitchFamily="34" charset="0"/>
              </a:rPr>
              <a:t>Survivors may start reduced benefits as early as age 60 (age 50 if the surviving spouse is disabled and the disability started before or within seven years of the spouse’s death).  </a:t>
            </a:r>
          </a:p>
          <a:p>
            <a:pPr marL="285750" indent="-285750">
              <a:spcAft>
                <a:spcPts val="650"/>
              </a:spcAft>
              <a:buClr>
                <a:srgbClr val="A32829"/>
              </a:buClr>
              <a:buFont typeface="Arial" panose="020B0604020202020204" pitchFamily="34" charset="0"/>
              <a:buChar char="•"/>
            </a:pPr>
            <a:endParaRPr lang="en-US" sz="1600" dirty="0">
              <a:solidFill>
                <a:srgbClr val="7D7E7F"/>
              </a:solidFill>
              <a:latin typeface="Lato" panose="020F0502020204030203" pitchFamily="34" charset="0"/>
              <a:ea typeface="Lato" panose="020F0502020204030203" pitchFamily="34" charset="0"/>
              <a:cs typeface="Lato" panose="020F0502020204030203" pitchFamily="34" charset="0"/>
            </a:endParaRPr>
          </a:p>
          <a:p>
            <a:pPr marL="285750" indent="-285750">
              <a:spcAft>
                <a:spcPts val="650"/>
              </a:spcAft>
              <a:buClr>
                <a:srgbClr val="A32829"/>
              </a:buClr>
              <a:buFont typeface="Arial" panose="020B0604020202020204" pitchFamily="34" charset="0"/>
              <a:buChar char="•"/>
            </a:pPr>
            <a:endParaRPr lang="en-US" sz="1600" dirty="0">
              <a:solidFill>
                <a:srgbClr val="7D7E7F"/>
              </a:solidFill>
              <a:latin typeface="Lato" panose="020F0502020204030203" pitchFamily="34" charset="0"/>
              <a:ea typeface="Lato" panose="020F0502020204030203" pitchFamily="34" charset="0"/>
              <a:cs typeface="Lato" panose="020F0502020204030203" pitchFamily="34" charset="0"/>
            </a:endParaRPr>
          </a:p>
          <a:p>
            <a:pPr>
              <a:spcAft>
                <a:spcPts val="650"/>
              </a:spcAft>
              <a:buClr>
                <a:srgbClr val="A32829"/>
              </a:buClr>
            </a:pPr>
            <a:endParaRPr lang="en-US" sz="1600" dirty="0">
              <a:solidFill>
                <a:srgbClr val="7D7E7F"/>
              </a:solidFill>
              <a:latin typeface="Lato" panose="020F0502020204030203" pitchFamily="34" charset="0"/>
              <a:ea typeface="Lato" panose="020F0502020204030203" pitchFamily="34" charset="0"/>
              <a:cs typeface="Lato" panose="020F0502020204030203" pitchFamily="34" charset="0"/>
            </a:endParaRPr>
          </a:p>
          <a:p>
            <a:pPr marL="285750" indent="-285750">
              <a:spcAft>
                <a:spcPts val="650"/>
              </a:spcAft>
              <a:buClr>
                <a:srgbClr val="A32829"/>
              </a:buClr>
              <a:buFont typeface="Arial" panose="020B0604020202020204" pitchFamily="34" charset="0"/>
              <a:buChar char="•"/>
            </a:pPr>
            <a:endParaRPr lang="en-US" sz="1600" dirty="0">
              <a:solidFill>
                <a:srgbClr val="7D7E7F"/>
              </a:solidFill>
              <a:latin typeface="Lato" panose="020F0502020204030203" pitchFamily="34" charset="0"/>
              <a:ea typeface="Lato" panose="020F0502020204030203" pitchFamily="34" charset="0"/>
              <a:cs typeface="Lato" panose="020F0502020204030203" pitchFamily="34" charset="0"/>
            </a:endParaRPr>
          </a:p>
          <a:p>
            <a:pPr>
              <a:spcAft>
                <a:spcPts val="650"/>
              </a:spcAft>
              <a:buClr>
                <a:srgbClr val="A32829"/>
              </a:buClr>
            </a:pPr>
            <a:r>
              <a:rPr lang="en-US" sz="1600" dirty="0">
                <a:solidFill>
                  <a:srgbClr val="7D7E7F"/>
                </a:solidFill>
                <a:latin typeface="Lato" panose="020F0502020204030203" pitchFamily="34" charset="0"/>
                <a:ea typeface="Lato" panose="020F0502020204030203" pitchFamily="34" charset="0"/>
                <a:cs typeface="Lato" panose="020F0502020204030203" pitchFamily="34" charset="0"/>
              </a:rPr>
              <a:t>* Spousal and ex-spousal benefits are complicated and can vary based on your individual situation, talk to a Social Security representative, or visit www.ssa.gov for detailed info. </a:t>
            </a:r>
          </a:p>
        </p:txBody>
      </p:sp>
      <p:pic>
        <p:nvPicPr>
          <p:cNvPr id="3" name="Picture 2" descr="A black background with blue and red text&#10;&#10;Description automatically generated">
            <a:extLst>
              <a:ext uri="{FF2B5EF4-FFF2-40B4-BE49-F238E27FC236}">
                <a16:creationId xmlns:a16="http://schemas.microsoft.com/office/drawing/2014/main" id="{F17BC42E-70D8-0DDE-F642-3E86C12FCD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588002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p:txBody>
          <a:bodyPr/>
          <a:lstStyle/>
          <a:p>
            <a:r>
              <a:rPr lang="en-US" dirty="0"/>
              <a:t>Who Else is Eligible to Receive Benefits?</a:t>
            </a:r>
          </a:p>
        </p:txBody>
      </p:sp>
      <p:sp>
        <p:nvSpPr>
          <p:cNvPr id="9" name="TextBox 18">
            <a:extLst>
              <a:ext uri="{FF2B5EF4-FFF2-40B4-BE49-F238E27FC236}">
                <a16:creationId xmlns:a16="http://schemas.microsoft.com/office/drawing/2014/main" id="{54A91272-919F-5B49-A781-B3378DBA45D7}"/>
              </a:ext>
            </a:extLst>
          </p:cNvPr>
          <p:cNvSpPr txBox="1"/>
          <p:nvPr/>
        </p:nvSpPr>
        <p:spPr>
          <a:xfrm>
            <a:off x="632886" y="5930124"/>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19">
            <a:extLst>
              <a:ext uri="{FF2B5EF4-FFF2-40B4-BE49-F238E27FC236}">
                <a16:creationId xmlns:a16="http://schemas.microsoft.com/office/drawing/2014/main" id="{ED17937E-E928-8B4E-8B85-3E3D76068329}"/>
              </a:ext>
            </a:extLst>
          </p:cNvPr>
          <p:cNvSpPr txBox="1"/>
          <p:nvPr/>
        </p:nvSpPr>
        <p:spPr>
          <a:xfrm>
            <a:off x="632886" y="1695774"/>
            <a:ext cx="9320946" cy="365741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650"/>
              </a:spcAft>
            </a:pPr>
            <a:r>
              <a:rPr lang="en-US" b="1" spc="-30" dirty="0">
                <a:solidFill>
                  <a:srgbClr val="A12B2A"/>
                </a:solidFill>
                <a:latin typeface="Lato" panose="020F0502020204030203" pitchFamily="34" charset="0"/>
                <a:ea typeface="Lato" panose="020F0502020204030203" pitchFamily="34" charset="0"/>
                <a:cs typeface="Lato" panose="020F0502020204030203" pitchFamily="34" charset="0"/>
              </a:rPr>
              <a:t>Survivors If</a:t>
            </a:r>
          </a:p>
          <a:p>
            <a:pPr marL="285750" indent="-285750">
              <a:spcAft>
                <a:spcPts val="650"/>
              </a:spcAft>
              <a:buClr>
                <a:srgbClr val="A32829"/>
              </a:buClr>
              <a:buFont typeface="Arial" panose="020B0604020202020204" pitchFamily="34" charset="0"/>
              <a:buChar char="•"/>
            </a:pPr>
            <a:r>
              <a:rPr lang="en-US" sz="1600" dirty="0">
                <a:solidFill>
                  <a:srgbClr val="7D7E7F"/>
                </a:solidFill>
                <a:latin typeface="Lato" panose="020F0502020204030203" pitchFamily="34" charset="0"/>
                <a:ea typeface="Lato" panose="020F0502020204030203" pitchFamily="34" charset="0"/>
                <a:cs typeface="Lato" panose="020F0502020204030203" pitchFamily="34" charset="0"/>
              </a:rPr>
              <a:t>If a surviving spouse remarries after reaching age 60, the new marriage will not affect eligibility for survivor’s benefits. </a:t>
            </a:r>
          </a:p>
          <a:p>
            <a:pPr marL="285750" indent="-285750">
              <a:spcAft>
                <a:spcPts val="650"/>
              </a:spcAft>
              <a:buClr>
                <a:srgbClr val="A32829"/>
              </a:buClr>
              <a:buFont typeface="Arial" panose="020B0604020202020204" pitchFamily="34" charset="0"/>
              <a:buChar char="•"/>
            </a:pPr>
            <a:r>
              <a:rPr lang="en-US" sz="1600" dirty="0">
                <a:solidFill>
                  <a:srgbClr val="7D7E7F"/>
                </a:solidFill>
                <a:latin typeface="Lato" panose="020F0502020204030203" pitchFamily="34" charset="0"/>
                <a:ea typeface="Lato" panose="020F0502020204030203" pitchFamily="34" charset="0"/>
                <a:cs typeface="Lato" panose="020F0502020204030203" pitchFamily="34" charset="0"/>
              </a:rPr>
              <a:t>A surviving spouse who has started receiving survivor benefits may switch to their own benefit as early as age 62 if their own benefit is greater that the survivor’s.</a:t>
            </a:r>
          </a:p>
          <a:p>
            <a:pPr marL="285750" indent="-285750">
              <a:spcAft>
                <a:spcPts val="650"/>
              </a:spcAft>
              <a:buClr>
                <a:srgbClr val="A32829"/>
              </a:buClr>
              <a:buFont typeface="Arial" panose="020B0604020202020204" pitchFamily="34" charset="0"/>
              <a:buChar char="•"/>
            </a:pPr>
            <a:endParaRPr lang="en-US" sz="1600" dirty="0">
              <a:solidFill>
                <a:srgbClr val="7D7E7F"/>
              </a:solidFill>
              <a:latin typeface="Lato" panose="020F0502020204030203" pitchFamily="34" charset="0"/>
              <a:ea typeface="Lato" panose="020F0502020204030203" pitchFamily="34" charset="0"/>
              <a:cs typeface="Lato" panose="020F0502020204030203" pitchFamily="34" charset="0"/>
            </a:endParaRPr>
          </a:p>
          <a:p>
            <a:pPr marL="285750" indent="-285750">
              <a:spcAft>
                <a:spcPts val="650"/>
              </a:spcAft>
              <a:buClr>
                <a:srgbClr val="A32829"/>
              </a:buClr>
              <a:buFont typeface="Arial" panose="020B0604020202020204" pitchFamily="34" charset="0"/>
              <a:buChar char="•"/>
            </a:pPr>
            <a:endParaRPr lang="en-US" sz="1600" dirty="0">
              <a:solidFill>
                <a:srgbClr val="7D7E7F"/>
              </a:solidFill>
              <a:latin typeface="Lato" panose="020F0502020204030203" pitchFamily="34" charset="0"/>
              <a:ea typeface="Lato" panose="020F0502020204030203" pitchFamily="34" charset="0"/>
              <a:cs typeface="Lato" panose="020F0502020204030203" pitchFamily="34" charset="0"/>
            </a:endParaRPr>
          </a:p>
          <a:p>
            <a:pPr>
              <a:spcAft>
                <a:spcPts val="650"/>
              </a:spcAft>
              <a:buClr>
                <a:srgbClr val="A32829"/>
              </a:buClr>
            </a:pPr>
            <a:endParaRPr lang="en-US" sz="1600" dirty="0">
              <a:solidFill>
                <a:srgbClr val="7D7E7F"/>
              </a:solidFill>
              <a:latin typeface="Lato" panose="020F0502020204030203" pitchFamily="34" charset="0"/>
              <a:ea typeface="Lato" panose="020F0502020204030203" pitchFamily="34" charset="0"/>
              <a:cs typeface="Lato" panose="020F0502020204030203" pitchFamily="34" charset="0"/>
            </a:endParaRPr>
          </a:p>
          <a:p>
            <a:pPr marL="285750" indent="-285750">
              <a:spcAft>
                <a:spcPts val="650"/>
              </a:spcAft>
              <a:buClr>
                <a:srgbClr val="A32829"/>
              </a:buClr>
              <a:buFont typeface="Arial" panose="020B0604020202020204" pitchFamily="34" charset="0"/>
              <a:buChar char="•"/>
            </a:pPr>
            <a:endParaRPr lang="en-US" sz="1600" dirty="0">
              <a:solidFill>
                <a:srgbClr val="7D7E7F"/>
              </a:solidFill>
              <a:latin typeface="Lato" panose="020F0502020204030203" pitchFamily="34" charset="0"/>
              <a:ea typeface="Lato" panose="020F0502020204030203" pitchFamily="34" charset="0"/>
              <a:cs typeface="Lato" panose="020F0502020204030203" pitchFamily="34" charset="0"/>
            </a:endParaRPr>
          </a:p>
          <a:p>
            <a:pPr marL="285750" indent="-285750">
              <a:spcAft>
                <a:spcPts val="650"/>
              </a:spcAft>
              <a:buClr>
                <a:srgbClr val="A32829"/>
              </a:buClr>
              <a:buFont typeface="Arial" panose="020B0604020202020204" pitchFamily="34" charset="0"/>
              <a:buChar char="•"/>
            </a:pPr>
            <a:endParaRPr lang="en-US" sz="1600" dirty="0">
              <a:solidFill>
                <a:srgbClr val="7D7E7F"/>
              </a:solidFill>
              <a:latin typeface="Lato" panose="020F0502020204030203" pitchFamily="34" charset="0"/>
              <a:ea typeface="Lato" panose="020F0502020204030203" pitchFamily="34" charset="0"/>
              <a:cs typeface="Lato" panose="020F0502020204030203" pitchFamily="34" charset="0"/>
            </a:endParaRPr>
          </a:p>
          <a:p>
            <a:pPr>
              <a:spcAft>
                <a:spcPts val="650"/>
              </a:spcAft>
              <a:buClr>
                <a:srgbClr val="A32829"/>
              </a:buClr>
            </a:pPr>
            <a:r>
              <a:rPr lang="en-US" sz="1600" dirty="0">
                <a:solidFill>
                  <a:srgbClr val="7D7E7F"/>
                </a:solidFill>
                <a:latin typeface="Lato" panose="020F0502020204030203" pitchFamily="34" charset="0"/>
                <a:ea typeface="Lato" panose="020F0502020204030203" pitchFamily="34" charset="0"/>
                <a:cs typeface="Lato" panose="020F0502020204030203" pitchFamily="34" charset="0"/>
              </a:rPr>
              <a:t>* Spousal and ex-spousal benefits are complicated and can vary based on your individual situation, talk to a Social Security representative, or visit www.ssa.gov for detailed info. </a:t>
            </a:r>
          </a:p>
        </p:txBody>
      </p:sp>
      <p:pic>
        <p:nvPicPr>
          <p:cNvPr id="4" name="Picture 3" descr="A black background with blue and red text&#10;&#10;Description automatically generated">
            <a:extLst>
              <a:ext uri="{FF2B5EF4-FFF2-40B4-BE49-F238E27FC236}">
                <a16:creationId xmlns:a16="http://schemas.microsoft.com/office/drawing/2014/main" id="{2A31D574-232C-1865-DE72-40CE73FCCD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1917863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a:xfrm>
            <a:off x="634058" y="1002588"/>
            <a:ext cx="9729142" cy="615553"/>
          </a:xfrm>
        </p:spPr>
        <p:txBody>
          <a:bodyPr/>
          <a:lstStyle/>
          <a:p>
            <a:r>
              <a:rPr lang="en-US" dirty="0"/>
              <a:t>Planning Scenarios </a:t>
            </a:r>
          </a:p>
        </p:txBody>
      </p:sp>
      <p:sp>
        <p:nvSpPr>
          <p:cNvPr id="9" name="TextBox 18">
            <a:extLst>
              <a:ext uri="{FF2B5EF4-FFF2-40B4-BE49-F238E27FC236}">
                <a16:creationId xmlns:a16="http://schemas.microsoft.com/office/drawing/2014/main" id="{54A91272-919F-5B49-A781-B3378DBA45D7}"/>
              </a:ext>
            </a:extLst>
          </p:cNvPr>
          <p:cNvSpPr txBox="1"/>
          <p:nvPr/>
        </p:nvSpPr>
        <p:spPr>
          <a:xfrm>
            <a:off x="634058" y="5855412"/>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Placeholder 2">
            <a:extLst>
              <a:ext uri="{FF2B5EF4-FFF2-40B4-BE49-F238E27FC236}">
                <a16:creationId xmlns:a16="http://schemas.microsoft.com/office/drawing/2014/main" id="{B065A7B4-BE2A-BDBE-2827-F87FA77BDA07}"/>
              </a:ext>
            </a:extLst>
          </p:cNvPr>
          <p:cNvSpPr txBox="1">
            <a:spLocks/>
          </p:cNvSpPr>
          <p:nvPr/>
        </p:nvSpPr>
        <p:spPr>
          <a:xfrm>
            <a:off x="634058" y="1919728"/>
            <a:ext cx="8052742"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Married Couple</a:t>
            </a:r>
          </a:p>
        </p:txBody>
      </p:sp>
      <p:sp>
        <p:nvSpPr>
          <p:cNvPr id="3" name="TextBox 19">
            <a:extLst>
              <a:ext uri="{FF2B5EF4-FFF2-40B4-BE49-F238E27FC236}">
                <a16:creationId xmlns:a16="http://schemas.microsoft.com/office/drawing/2014/main" id="{9E06A0CB-9807-6549-B6AD-B40F2AEFFE5F}"/>
              </a:ext>
            </a:extLst>
          </p:cNvPr>
          <p:cNvSpPr txBox="1"/>
          <p:nvPr/>
        </p:nvSpPr>
        <p:spPr>
          <a:xfrm>
            <a:off x="3352800" y="3081904"/>
            <a:ext cx="5784896" cy="136191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650"/>
              </a:spcAft>
            </a:pPr>
            <a:r>
              <a:rPr lang="en-US" b="1" spc="-30" dirty="0">
                <a:solidFill>
                  <a:srgbClr val="A12B2A"/>
                </a:solidFill>
                <a:latin typeface="Lato" panose="020F0502020204030203" pitchFamily="34" charset="0"/>
                <a:ea typeface="Lato" panose="020F0502020204030203" pitchFamily="34" charset="0"/>
                <a:cs typeface="Lato" panose="020F0502020204030203" pitchFamily="34" charset="0"/>
              </a:rPr>
              <a:t>Scenario One</a:t>
            </a:r>
          </a:p>
          <a:p>
            <a:pPr>
              <a:spcAft>
                <a:spcPts val="650"/>
              </a:spcAft>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Bob and Angela are married and both at Full Retirement Age</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Bob’s PIA is $2,000 per month, Angela not entitled to her own benefit</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Bob receives $2,000 per month, Angela receives $1,000 per month as a spousal benefit</a:t>
            </a:r>
          </a:p>
        </p:txBody>
      </p:sp>
      <p:sp>
        <p:nvSpPr>
          <p:cNvPr id="7" name="Oval 6">
            <a:extLst>
              <a:ext uri="{FF2B5EF4-FFF2-40B4-BE49-F238E27FC236}">
                <a16:creationId xmlns:a16="http://schemas.microsoft.com/office/drawing/2014/main" id="{59253E35-05A6-FC41-94BB-D22D85EEB603}"/>
              </a:ext>
            </a:extLst>
          </p:cNvPr>
          <p:cNvSpPr/>
          <p:nvPr/>
        </p:nvSpPr>
        <p:spPr>
          <a:xfrm>
            <a:off x="1061813" y="2852117"/>
            <a:ext cx="1359564" cy="1359564"/>
          </a:xfrm>
          <a:prstGeom prst="ellipse">
            <a:avLst/>
          </a:prstGeom>
          <a:solidFill>
            <a:srgbClr val="0037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8" name="Text Placeholder 1">
            <a:extLst>
              <a:ext uri="{FF2B5EF4-FFF2-40B4-BE49-F238E27FC236}">
                <a16:creationId xmlns:a16="http://schemas.microsoft.com/office/drawing/2014/main" id="{69FFB3F5-384A-824B-9AE7-F9EF08B2103C}"/>
              </a:ext>
            </a:extLst>
          </p:cNvPr>
          <p:cNvSpPr txBox="1">
            <a:spLocks/>
          </p:cNvSpPr>
          <p:nvPr/>
        </p:nvSpPr>
        <p:spPr>
          <a:xfrm>
            <a:off x="1317259" y="3081904"/>
            <a:ext cx="1112832" cy="923330"/>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a:solidFill>
                  <a:schemeClr val="bg1"/>
                </a:solidFill>
                <a:latin typeface="Lato" panose="020F0502020204030203" pitchFamily="34" charset="0"/>
                <a:ea typeface="Lato" panose="020F0502020204030203" pitchFamily="34" charset="0"/>
                <a:cs typeface="Lato" panose="020F0502020204030203" pitchFamily="34" charset="0"/>
              </a:rPr>
              <a:t>01</a:t>
            </a:r>
          </a:p>
        </p:txBody>
      </p:sp>
      <p:pic>
        <p:nvPicPr>
          <p:cNvPr id="6" name="Picture 5" descr="A black background with blue and red text&#10;&#10;Description automatically generated">
            <a:extLst>
              <a:ext uri="{FF2B5EF4-FFF2-40B4-BE49-F238E27FC236}">
                <a16:creationId xmlns:a16="http://schemas.microsoft.com/office/drawing/2014/main" id="{3A015507-6FA4-D15A-18C6-D7F4790381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3753532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a:xfrm>
            <a:off x="634058" y="1002588"/>
            <a:ext cx="9729142" cy="615553"/>
          </a:xfrm>
        </p:spPr>
        <p:txBody>
          <a:bodyPr/>
          <a:lstStyle/>
          <a:p>
            <a:r>
              <a:rPr lang="en-US" dirty="0"/>
              <a:t>Planning Scenarios </a:t>
            </a:r>
          </a:p>
        </p:txBody>
      </p:sp>
      <p:sp>
        <p:nvSpPr>
          <p:cNvPr id="9" name="TextBox 18">
            <a:extLst>
              <a:ext uri="{FF2B5EF4-FFF2-40B4-BE49-F238E27FC236}">
                <a16:creationId xmlns:a16="http://schemas.microsoft.com/office/drawing/2014/main" id="{54A91272-919F-5B49-A781-B3378DBA45D7}"/>
              </a:ext>
            </a:extLst>
          </p:cNvPr>
          <p:cNvSpPr txBox="1"/>
          <p:nvPr/>
        </p:nvSpPr>
        <p:spPr>
          <a:xfrm>
            <a:off x="557435" y="5943600"/>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Placeholder 2">
            <a:extLst>
              <a:ext uri="{FF2B5EF4-FFF2-40B4-BE49-F238E27FC236}">
                <a16:creationId xmlns:a16="http://schemas.microsoft.com/office/drawing/2014/main" id="{B065A7B4-BE2A-BDBE-2827-F87FA77BDA07}"/>
              </a:ext>
            </a:extLst>
          </p:cNvPr>
          <p:cNvSpPr txBox="1">
            <a:spLocks/>
          </p:cNvSpPr>
          <p:nvPr/>
        </p:nvSpPr>
        <p:spPr>
          <a:xfrm>
            <a:off x="634058" y="1919728"/>
            <a:ext cx="8052742"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Married Couple</a:t>
            </a:r>
          </a:p>
        </p:txBody>
      </p:sp>
      <p:sp>
        <p:nvSpPr>
          <p:cNvPr id="7" name="Oval 6">
            <a:extLst>
              <a:ext uri="{FF2B5EF4-FFF2-40B4-BE49-F238E27FC236}">
                <a16:creationId xmlns:a16="http://schemas.microsoft.com/office/drawing/2014/main" id="{59253E35-05A6-FC41-94BB-D22D85EEB603}"/>
              </a:ext>
            </a:extLst>
          </p:cNvPr>
          <p:cNvSpPr/>
          <p:nvPr/>
        </p:nvSpPr>
        <p:spPr>
          <a:xfrm>
            <a:off x="1061813" y="2852117"/>
            <a:ext cx="1359564" cy="1359564"/>
          </a:xfrm>
          <a:prstGeom prst="ellipse">
            <a:avLst/>
          </a:prstGeom>
          <a:solidFill>
            <a:srgbClr val="0037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8" name="Text Placeholder 1">
            <a:extLst>
              <a:ext uri="{FF2B5EF4-FFF2-40B4-BE49-F238E27FC236}">
                <a16:creationId xmlns:a16="http://schemas.microsoft.com/office/drawing/2014/main" id="{69FFB3F5-384A-824B-9AE7-F9EF08B2103C}"/>
              </a:ext>
            </a:extLst>
          </p:cNvPr>
          <p:cNvSpPr txBox="1">
            <a:spLocks/>
          </p:cNvSpPr>
          <p:nvPr/>
        </p:nvSpPr>
        <p:spPr>
          <a:xfrm>
            <a:off x="1317259" y="3081904"/>
            <a:ext cx="1112832" cy="923330"/>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a:solidFill>
                  <a:schemeClr val="bg1"/>
                </a:solidFill>
                <a:latin typeface="Lato" panose="020F0502020204030203" pitchFamily="34" charset="0"/>
                <a:ea typeface="Lato" panose="020F0502020204030203" pitchFamily="34" charset="0"/>
                <a:cs typeface="Lato" panose="020F0502020204030203" pitchFamily="34" charset="0"/>
              </a:rPr>
              <a:t>02</a:t>
            </a:r>
          </a:p>
        </p:txBody>
      </p:sp>
      <p:sp>
        <p:nvSpPr>
          <p:cNvPr id="6" name="TextBox 11">
            <a:extLst>
              <a:ext uri="{FF2B5EF4-FFF2-40B4-BE49-F238E27FC236}">
                <a16:creationId xmlns:a16="http://schemas.microsoft.com/office/drawing/2014/main" id="{44014FF4-86B6-2A47-80C6-36FC5791ECFE}"/>
              </a:ext>
            </a:extLst>
          </p:cNvPr>
          <p:cNvSpPr txBox="1"/>
          <p:nvPr/>
        </p:nvSpPr>
        <p:spPr>
          <a:xfrm>
            <a:off x="3352800" y="2679613"/>
            <a:ext cx="6809024" cy="197233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650"/>
              </a:spcAft>
            </a:pPr>
            <a:r>
              <a:rPr lang="en-US" b="1" spc="-30" dirty="0">
                <a:solidFill>
                  <a:srgbClr val="A12B2A"/>
                </a:solidFill>
                <a:latin typeface="Lato" panose="020F0502020204030203" pitchFamily="34" charset="0"/>
                <a:ea typeface="Lato" panose="020F0502020204030203" pitchFamily="34" charset="0"/>
                <a:cs typeface="Lato" panose="020F0502020204030203" pitchFamily="34" charset="0"/>
              </a:rPr>
              <a:t>Scenario Two</a:t>
            </a:r>
          </a:p>
          <a:p>
            <a:pPr>
              <a:spcAft>
                <a:spcPts val="650"/>
              </a:spcAft>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Bob wishes to delay filing until age 70</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This prevents Angela from being entitled to spousal benefits</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Waiting 4 years would normally cost $2,000/month x 4 years for Bob</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Including Bob’s $2,000/month and Angela’s $1,000/month spousal benefit, the cost rises to $3,000/month over 4 years</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Increases the “cost” to delay</a:t>
            </a:r>
          </a:p>
        </p:txBody>
      </p:sp>
      <p:pic>
        <p:nvPicPr>
          <p:cNvPr id="3" name="Picture 2" descr="A black background with blue and red text&#10;&#10;Description automatically generated">
            <a:extLst>
              <a:ext uri="{FF2B5EF4-FFF2-40B4-BE49-F238E27FC236}">
                <a16:creationId xmlns:a16="http://schemas.microsoft.com/office/drawing/2014/main" id="{D5E520E3-D076-E114-6A16-0EBAACE300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9182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728216"/>
            <a:ext cx="12192000" cy="5130165"/>
            <a:chOff x="0" y="1728216"/>
            <a:chExt cx="12192000" cy="5130165"/>
          </a:xfrm>
        </p:grpSpPr>
        <p:sp>
          <p:nvSpPr>
            <p:cNvPr id="3" name="object 3"/>
            <p:cNvSpPr/>
            <p:nvPr/>
          </p:nvSpPr>
          <p:spPr>
            <a:xfrm>
              <a:off x="0" y="4800455"/>
              <a:ext cx="12192000" cy="2058035"/>
            </a:xfrm>
            <a:custGeom>
              <a:avLst/>
              <a:gdLst/>
              <a:ahLst/>
              <a:cxnLst/>
              <a:rect l="l" t="t" r="r" b="b"/>
              <a:pathLst>
                <a:path w="12192000" h="2058034">
                  <a:moveTo>
                    <a:pt x="12192000" y="0"/>
                  </a:moveTo>
                  <a:lnTo>
                    <a:pt x="0" y="0"/>
                  </a:lnTo>
                  <a:lnTo>
                    <a:pt x="0" y="2057544"/>
                  </a:lnTo>
                  <a:lnTo>
                    <a:pt x="12192000" y="2057544"/>
                  </a:lnTo>
                  <a:lnTo>
                    <a:pt x="12192000" y="0"/>
                  </a:lnTo>
                  <a:close/>
                </a:path>
              </a:pathLst>
            </a:custGeom>
            <a:solidFill>
              <a:srgbClr val="003764"/>
            </a:solidFill>
          </p:spPr>
          <p:txBody>
            <a:bodyPr wrap="square" lIns="0" tIns="0" rIns="0" bIns="0" rtlCol="0"/>
            <a:lstStyle/>
            <a:p>
              <a:endParaRPr/>
            </a:p>
          </p:txBody>
        </p:sp>
        <p:pic>
          <p:nvPicPr>
            <p:cNvPr id="4" name="object 4"/>
            <p:cNvPicPr/>
            <p:nvPr/>
          </p:nvPicPr>
          <p:blipFill>
            <a:blip r:embed="rId2" cstate="print"/>
            <a:stretch>
              <a:fillRect/>
            </a:stretch>
          </p:blipFill>
          <p:spPr>
            <a:xfrm>
              <a:off x="3419855" y="2173223"/>
              <a:ext cx="3011424" cy="3931920"/>
            </a:xfrm>
            <a:prstGeom prst="rect">
              <a:avLst/>
            </a:prstGeom>
          </p:spPr>
        </p:pic>
        <p:sp>
          <p:nvSpPr>
            <p:cNvPr id="5" name="object 5"/>
            <p:cNvSpPr/>
            <p:nvPr/>
          </p:nvSpPr>
          <p:spPr>
            <a:xfrm>
              <a:off x="3704981" y="2457168"/>
              <a:ext cx="2130425" cy="3269615"/>
            </a:xfrm>
            <a:custGeom>
              <a:avLst/>
              <a:gdLst/>
              <a:ahLst/>
              <a:cxnLst/>
              <a:rect l="l" t="t" r="r" b="b"/>
              <a:pathLst>
                <a:path w="2130425" h="3269615">
                  <a:moveTo>
                    <a:pt x="2026460" y="0"/>
                  </a:moveTo>
                  <a:lnTo>
                    <a:pt x="103538" y="0"/>
                  </a:lnTo>
                  <a:lnTo>
                    <a:pt x="63236" y="8136"/>
                  </a:lnTo>
                  <a:lnTo>
                    <a:pt x="30325" y="30325"/>
                  </a:lnTo>
                  <a:lnTo>
                    <a:pt x="8136" y="63236"/>
                  </a:lnTo>
                  <a:lnTo>
                    <a:pt x="0" y="103538"/>
                  </a:lnTo>
                  <a:lnTo>
                    <a:pt x="0" y="3165630"/>
                  </a:lnTo>
                  <a:lnTo>
                    <a:pt x="8136" y="3205932"/>
                  </a:lnTo>
                  <a:lnTo>
                    <a:pt x="30325" y="3238843"/>
                  </a:lnTo>
                  <a:lnTo>
                    <a:pt x="63236" y="3261032"/>
                  </a:lnTo>
                  <a:lnTo>
                    <a:pt x="103538" y="3269168"/>
                  </a:lnTo>
                  <a:lnTo>
                    <a:pt x="2026460" y="3269168"/>
                  </a:lnTo>
                  <a:lnTo>
                    <a:pt x="2066761" y="3261032"/>
                  </a:lnTo>
                  <a:lnTo>
                    <a:pt x="2099672" y="3238843"/>
                  </a:lnTo>
                  <a:lnTo>
                    <a:pt x="2121861" y="3205932"/>
                  </a:lnTo>
                  <a:lnTo>
                    <a:pt x="2129998" y="3165630"/>
                  </a:lnTo>
                  <a:lnTo>
                    <a:pt x="2129998" y="103538"/>
                  </a:lnTo>
                  <a:lnTo>
                    <a:pt x="2121861" y="63236"/>
                  </a:lnTo>
                  <a:lnTo>
                    <a:pt x="2099672" y="30325"/>
                  </a:lnTo>
                  <a:lnTo>
                    <a:pt x="2066761" y="8136"/>
                  </a:lnTo>
                  <a:lnTo>
                    <a:pt x="2026460" y="0"/>
                  </a:lnTo>
                  <a:close/>
                </a:path>
              </a:pathLst>
            </a:custGeom>
            <a:solidFill>
              <a:srgbClr val="F6FAFB"/>
            </a:solidFill>
          </p:spPr>
          <p:txBody>
            <a:bodyPr wrap="square" lIns="0" tIns="0" rIns="0" bIns="0" rtlCol="0"/>
            <a:lstStyle/>
            <a:p>
              <a:endParaRPr/>
            </a:p>
          </p:txBody>
        </p:sp>
        <p:sp>
          <p:nvSpPr>
            <p:cNvPr id="6" name="object 6"/>
            <p:cNvSpPr/>
            <p:nvPr/>
          </p:nvSpPr>
          <p:spPr>
            <a:xfrm>
              <a:off x="3704981" y="2457168"/>
              <a:ext cx="2130425" cy="3269615"/>
            </a:xfrm>
            <a:custGeom>
              <a:avLst/>
              <a:gdLst/>
              <a:ahLst/>
              <a:cxnLst/>
              <a:rect l="l" t="t" r="r" b="b"/>
              <a:pathLst>
                <a:path w="2130425" h="3269615">
                  <a:moveTo>
                    <a:pt x="0" y="103538"/>
                  </a:moveTo>
                  <a:lnTo>
                    <a:pt x="8136" y="63236"/>
                  </a:lnTo>
                  <a:lnTo>
                    <a:pt x="30325" y="30325"/>
                  </a:lnTo>
                  <a:lnTo>
                    <a:pt x="63236" y="8136"/>
                  </a:lnTo>
                  <a:lnTo>
                    <a:pt x="103538" y="0"/>
                  </a:lnTo>
                  <a:lnTo>
                    <a:pt x="2026460" y="0"/>
                  </a:lnTo>
                  <a:lnTo>
                    <a:pt x="2066761" y="8136"/>
                  </a:lnTo>
                  <a:lnTo>
                    <a:pt x="2099672" y="30325"/>
                  </a:lnTo>
                  <a:lnTo>
                    <a:pt x="2121861" y="63236"/>
                  </a:lnTo>
                  <a:lnTo>
                    <a:pt x="2129998" y="103538"/>
                  </a:lnTo>
                  <a:lnTo>
                    <a:pt x="2129998" y="3165631"/>
                  </a:lnTo>
                  <a:lnTo>
                    <a:pt x="2121861" y="3205932"/>
                  </a:lnTo>
                  <a:lnTo>
                    <a:pt x="2099672" y="3238843"/>
                  </a:lnTo>
                  <a:lnTo>
                    <a:pt x="2066761" y="3261032"/>
                  </a:lnTo>
                  <a:lnTo>
                    <a:pt x="2026460" y="3269169"/>
                  </a:lnTo>
                  <a:lnTo>
                    <a:pt x="103538" y="3269169"/>
                  </a:lnTo>
                  <a:lnTo>
                    <a:pt x="63236" y="3261032"/>
                  </a:lnTo>
                  <a:lnTo>
                    <a:pt x="30325" y="3238843"/>
                  </a:lnTo>
                  <a:lnTo>
                    <a:pt x="8136" y="3205932"/>
                  </a:lnTo>
                  <a:lnTo>
                    <a:pt x="0" y="3165631"/>
                  </a:lnTo>
                  <a:lnTo>
                    <a:pt x="0" y="103538"/>
                  </a:lnTo>
                  <a:close/>
                </a:path>
              </a:pathLst>
            </a:custGeom>
            <a:ln w="12700">
              <a:solidFill>
                <a:srgbClr val="5B7E96"/>
              </a:solidFill>
            </a:ln>
          </p:spPr>
          <p:txBody>
            <a:bodyPr wrap="square" lIns="0" tIns="0" rIns="0" bIns="0" rtlCol="0"/>
            <a:lstStyle/>
            <a:p>
              <a:endParaRPr/>
            </a:p>
          </p:txBody>
        </p:sp>
        <p:pic>
          <p:nvPicPr>
            <p:cNvPr id="7" name="object 7"/>
            <p:cNvPicPr/>
            <p:nvPr/>
          </p:nvPicPr>
          <p:blipFill>
            <a:blip r:embed="rId3" cstate="print"/>
            <a:stretch>
              <a:fillRect/>
            </a:stretch>
          </p:blipFill>
          <p:spPr>
            <a:xfrm>
              <a:off x="6114288" y="2173223"/>
              <a:ext cx="3008375" cy="3931920"/>
            </a:xfrm>
            <a:prstGeom prst="rect">
              <a:avLst/>
            </a:prstGeom>
          </p:spPr>
        </p:pic>
        <p:sp>
          <p:nvSpPr>
            <p:cNvPr id="8" name="object 8"/>
            <p:cNvSpPr/>
            <p:nvPr/>
          </p:nvSpPr>
          <p:spPr>
            <a:xfrm>
              <a:off x="6397097" y="2457166"/>
              <a:ext cx="2130425" cy="3269615"/>
            </a:xfrm>
            <a:custGeom>
              <a:avLst/>
              <a:gdLst/>
              <a:ahLst/>
              <a:cxnLst/>
              <a:rect l="l" t="t" r="r" b="b"/>
              <a:pathLst>
                <a:path w="2130425" h="3269615">
                  <a:moveTo>
                    <a:pt x="2026460" y="0"/>
                  </a:moveTo>
                  <a:lnTo>
                    <a:pt x="103538" y="0"/>
                  </a:lnTo>
                  <a:lnTo>
                    <a:pt x="63236" y="8136"/>
                  </a:lnTo>
                  <a:lnTo>
                    <a:pt x="30325" y="30325"/>
                  </a:lnTo>
                  <a:lnTo>
                    <a:pt x="8136" y="63236"/>
                  </a:lnTo>
                  <a:lnTo>
                    <a:pt x="0" y="103538"/>
                  </a:lnTo>
                  <a:lnTo>
                    <a:pt x="0" y="3165631"/>
                  </a:lnTo>
                  <a:lnTo>
                    <a:pt x="8136" y="3205932"/>
                  </a:lnTo>
                  <a:lnTo>
                    <a:pt x="30325" y="3238843"/>
                  </a:lnTo>
                  <a:lnTo>
                    <a:pt x="63236" y="3261032"/>
                  </a:lnTo>
                  <a:lnTo>
                    <a:pt x="103538" y="3269169"/>
                  </a:lnTo>
                  <a:lnTo>
                    <a:pt x="2026460" y="3269169"/>
                  </a:lnTo>
                  <a:lnTo>
                    <a:pt x="2066762" y="3261032"/>
                  </a:lnTo>
                  <a:lnTo>
                    <a:pt x="2099672" y="3238843"/>
                  </a:lnTo>
                  <a:lnTo>
                    <a:pt x="2121861" y="3205932"/>
                  </a:lnTo>
                  <a:lnTo>
                    <a:pt x="2129998" y="3165631"/>
                  </a:lnTo>
                  <a:lnTo>
                    <a:pt x="2129998" y="103538"/>
                  </a:lnTo>
                  <a:lnTo>
                    <a:pt x="2121861" y="63236"/>
                  </a:lnTo>
                  <a:lnTo>
                    <a:pt x="2099672" y="30325"/>
                  </a:lnTo>
                  <a:lnTo>
                    <a:pt x="2066762" y="8136"/>
                  </a:lnTo>
                  <a:lnTo>
                    <a:pt x="2026460" y="0"/>
                  </a:lnTo>
                  <a:close/>
                </a:path>
              </a:pathLst>
            </a:custGeom>
            <a:solidFill>
              <a:srgbClr val="F6FAFB"/>
            </a:solidFill>
          </p:spPr>
          <p:txBody>
            <a:bodyPr wrap="square" lIns="0" tIns="0" rIns="0" bIns="0" rtlCol="0"/>
            <a:lstStyle/>
            <a:p>
              <a:endParaRPr/>
            </a:p>
          </p:txBody>
        </p:sp>
        <p:sp>
          <p:nvSpPr>
            <p:cNvPr id="9" name="object 9"/>
            <p:cNvSpPr/>
            <p:nvPr/>
          </p:nvSpPr>
          <p:spPr>
            <a:xfrm>
              <a:off x="6397097" y="2457166"/>
              <a:ext cx="2130425" cy="3269615"/>
            </a:xfrm>
            <a:custGeom>
              <a:avLst/>
              <a:gdLst/>
              <a:ahLst/>
              <a:cxnLst/>
              <a:rect l="l" t="t" r="r" b="b"/>
              <a:pathLst>
                <a:path w="2130425" h="3269615">
                  <a:moveTo>
                    <a:pt x="0" y="103538"/>
                  </a:moveTo>
                  <a:lnTo>
                    <a:pt x="8136" y="63236"/>
                  </a:lnTo>
                  <a:lnTo>
                    <a:pt x="30325" y="30325"/>
                  </a:lnTo>
                  <a:lnTo>
                    <a:pt x="63236" y="8136"/>
                  </a:lnTo>
                  <a:lnTo>
                    <a:pt x="103538" y="0"/>
                  </a:lnTo>
                  <a:lnTo>
                    <a:pt x="2026460" y="0"/>
                  </a:lnTo>
                  <a:lnTo>
                    <a:pt x="2066761" y="8136"/>
                  </a:lnTo>
                  <a:lnTo>
                    <a:pt x="2099672" y="30325"/>
                  </a:lnTo>
                  <a:lnTo>
                    <a:pt x="2121861" y="63236"/>
                  </a:lnTo>
                  <a:lnTo>
                    <a:pt x="2129998" y="103538"/>
                  </a:lnTo>
                  <a:lnTo>
                    <a:pt x="2129998" y="3165631"/>
                  </a:lnTo>
                  <a:lnTo>
                    <a:pt x="2121861" y="3205932"/>
                  </a:lnTo>
                  <a:lnTo>
                    <a:pt x="2099672" y="3238843"/>
                  </a:lnTo>
                  <a:lnTo>
                    <a:pt x="2066761" y="3261032"/>
                  </a:lnTo>
                  <a:lnTo>
                    <a:pt x="2026460" y="3269169"/>
                  </a:lnTo>
                  <a:lnTo>
                    <a:pt x="103538" y="3269169"/>
                  </a:lnTo>
                  <a:lnTo>
                    <a:pt x="63236" y="3261032"/>
                  </a:lnTo>
                  <a:lnTo>
                    <a:pt x="30325" y="3238843"/>
                  </a:lnTo>
                  <a:lnTo>
                    <a:pt x="8136" y="3205932"/>
                  </a:lnTo>
                  <a:lnTo>
                    <a:pt x="0" y="3165631"/>
                  </a:lnTo>
                  <a:lnTo>
                    <a:pt x="0" y="103538"/>
                  </a:lnTo>
                  <a:close/>
                </a:path>
              </a:pathLst>
            </a:custGeom>
            <a:ln w="12700">
              <a:solidFill>
                <a:srgbClr val="5B7E96"/>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3721608" y="1728216"/>
              <a:ext cx="2523743" cy="2523743"/>
            </a:xfrm>
            <a:prstGeom prst="rect">
              <a:avLst/>
            </a:prstGeom>
          </p:spPr>
        </p:pic>
        <p:sp>
          <p:nvSpPr>
            <p:cNvPr id="11" name="object 11"/>
            <p:cNvSpPr/>
            <p:nvPr/>
          </p:nvSpPr>
          <p:spPr>
            <a:xfrm>
              <a:off x="3997397" y="2004028"/>
              <a:ext cx="1544320" cy="1544320"/>
            </a:xfrm>
            <a:custGeom>
              <a:avLst/>
              <a:gdLst/>
              <a:ahLst/>
              <a:cxnLst/>
              <a:rect l="l" t="t" r="r" b="b"/>
              <a:pathLst>
                <a:path w="1544320" h="1544320">
                  <a:moveTo>
                    <a:pt x="772146" y="0"/>
                  </a:moveTo>
                  <a:lnTo>
                    <a:pt x="723314" y="1519"/>
                  </a:lnTo>
                  <a:lnTo>
                    <a:pt x="675289" y="6016"/>
                  </a:lnTo>
                  <a:lnTo>
                    <a:pt x="628162" y="13400"/>
                  </a:lnTo>
                  <a:lnTo>
                    <a:pt x="582023" y="23581"/>
                  </a:lnTo>
                  <a:lnTo>
                    <a:pt x="536962" y="36469"/>
                  </a:lnTo>
                  <a:lnTo>
                    <a:pt x="493071" y="51974"/>
                  </a:lnTo>
                  <a:lnTo>
                    <a:pt x="450438" y="70003"/>
                  </a:lnTo>
                  <a:lnTo>
                    <a:pt x="409156" y="90468"/>
                  </a:lnTo>
                  <a:lnTo>
                    <a:pt x="369314" y="113278"/>
                  </a:lnTo>
                  <a:lnTo>
                    <a:pt x="331002" y="138342"/>
                  </a:lnTo>
                  <a:lnTo>
                    <a:pt x="294311" y="165570"/>
                  </a:lnTo>
                  <a:lnTo>
                    <a:pt x="259333" y="194871"/>
                  </a:lnTo>
                  <a:lnTo>
                    <a:pt x="226156" y="226155"/>
                  </a:lnTo>
                  <a:lnTo>
                    <a:pt x="194872" y="259332"/>
                  </a:lnTo>
                  <a:lnTo>
                    <a:pt x="165570" y="294311"/>
                  </a:lnTo>
                  <a:lnTo>
                    <a:pt x="138342" y="331001"/>
                  </a:lnTo>
                  <a:lnTo>
                    <a:pt x="113278" y="369313"/>
                  </a:lnTo>
                  <a:lnTo>
                    <a:pt x="90469" y="409155"/>
                  </a:lnTo>
                  <a:lnTo>
                    <a:pt x="70004" y="450437"/>
                  </a:lnTo>
                  <a:lnTo>
                    <a:pt x="51974" y="493070"/>
                  </a:lnTo>
                  <a:lnTo>
                    <a:pt x="36470" y="536961"/>
                  </a:lnTo>
                  <a:lnTo>
                    <a:pt x="23582" y="582022"/>
                  </a:lnTo>
                  <a:lnTo>
                    <a:pt x="13400" y="628161"/>
                  </a:lnTo>
                  <a:lnTo>
                    <a:pt x="6016" y="675288"/>
                  </a:lnTo>
                  <a:lnTo>
                    <a:pt x="1519" y="723313"/>
                  </a:lnTo>
                  <a:lnTo>
                    <a:pt x="0" y="772144"/>
                  </a:lnTo>
                  <a:lnTo>
                    <a:pt x="1519" y="820976"/>
                  </a:lnTo>
                  <a:lnTo>
                    <a:pt x="6016" y="869001"/>
                  </a:lnTo>
                  <a:lnTo>
                    <a:pt x="13400" y="916128"/>
                  </a:lnTo>
                  <a:lnTo>
                    <a:pt x="23582" y="962267"/>
                  </a:lnTo>
                  <a:lnTo>
                    <a:pt x="36470" y="1007327"/>
                  </a:lnTo>
                  <a:lnTo>
                    <a:pt x="51974" y="1051219"/>
                  </a:lnTo>
                  <a:lnTo>
                    <a:pt x="70004" y="1093851"/>
                  </a:lnTo>
                  <a:lnTo>
                    <a:pt x="90469" y="1135134"/>
                  </a:lnTo>
                  <a:lnTo>
                    <a:pt x="113278" y="1174976"/>
                  </a:lnTo>
                  <a:lnTo>
                    <a:pt x="138342" y="1213287"/>
                  </a:lnTo>
                  <a:lnTo>
                    <a:pt x="165570" y="1249978"/>
                  </a:lnTo>
                  <a:lnTo>
                    <a:pt x="194872" y="1284957"/>
                  </a:lnTo>
                  <a:lnTo>
                    <a:pt x="226156" y="1318133"/>
                  </a:lnTo>
                  <a:lnTo>
                    <a:pt x="259333" y="1349417"/>
                  </a:lnTo>
                  <a:lnTo>
                    <a:pt x="294311" y="1378719"/>
                  </a:lnTo>
                  <a:lnTo>
                    <a:pt x="331002" y="1405947"/>
                  </a:lnTo>
                  <a:lnTo>
                    <a:pt x="369314" y="1431011"/>
                  </a:lnTo>
                  <a:lnTo>
                    <a:pt x="409156" y="1453820"/>
                  </a:lnTo>
                  <a:lnTo>
                    <a:pt x="450438" y="1474285"/>
                  </a:lnTo>
                  <a:lnTo>
                    <a:pt x="493071" y="1492315"/>
                  </a:lnTo>
                  <a:lnTo>
                    <a:pt x="536962" y="1507819"/>
                  </a:lnTo>
                  <a:lnTo>
                    <a:pt x="582023" y="1520707"/>
                  </a:lnTo>
                  <a:lnTo>
                    <a:pt x="628162" y="1530888"/>
                  </a:lnTo>
                  <a:lnTo>
                    <a:pt x="675289" y="1538273"/>
                  </a:lnTo>
                  <a:lnTo>
                    <a:pt x="723314" y="1542770"/>
                  </a:lnTo>
                  <a:lnTo>
                    <a:pt x="772146" y="1544289"/>
                  </a:lnTo>
                  <a:lnTo>
                    <a:pt x="820977" y="1542770"/>
                  </a:lnTo>
                  <a:lnTo>
                    <a:pt x="869002" y="1538273"/>
                  </a:lnTo>
                  <a:lnTo>
                    <a:pt x="916129" y="1530888"/>
                  </a:lnTo>
                  <a:lnTo>
                    <a:pt x="962268" y="1520707"/>
                  </a:lnTo>
                  <a:lnTo>
                    <a:pt x="1007328" y="1507819"/>
                  </a:lnTo>
                  <a:lnTo>
                    <a:pt x="1051220" y="1492315"/>
                  </a:lnTo>
                  <a:lnTo>
                    <a:pt x="1093852" y="1474285"/>
                  </a:lnTo>
                  <a:lnTo>
                    <a:pt x="1135134" y="1453820"/>
                  </a:lnTo>
                  <a:lnTo>
                    <a:pt x="1174977" y="1431011"/>
                  </a:lnTo>
                  <a:lnTo>
                    <a:pt x="1213288" y="1405947"/>
                  </a:lnTo>
                  <a:lnTo>
                    <a:pt x="1249979" y="1378719"/>
                  </a:lnTo>
                  <a:lnTo>
                    <a:pt x="1284957" y="1349417"/>
                  </a:lnTo>
                  <a:lnTo>
                    <a:pt x="1318134" y="1318133"/>
                  </a:lnTo>
                  <a:lnTo>
                    <a:pt x="1349418" y="1284957"/>
                  </a:lnTo>
                  <a:lnTo>
                    <a:pt x="1378720" y="1249978"/>
                  </a:lnTo>
                  <a:lnTo>
                    <a:pt x="1405948" y="1213287"/>
                  </a:lnTo>
                  <a:lnTo>
                    <a:pt x="1431012" y="1174976"/>
                  </a:lnTo>
                  <a:lnTo>
                    <a:pt x="1453821" y="1135134"/>
                  </a:lnTo>
                  <a:lnTo>
                    <a:pt x="1474286" y="1093851"/>
                  </a:lnTo>
                  <a:lnTo>
                    <a:pt x="1492316" y="1051219"/>
                  </a:lnTo>
                  <a:lnTo>
                    <a:pt x="1507820" y="1007327"/>
                  </a:lnTo>
                  <a:lnTo>
                    <a:pt x="1520708" y="962267"/>
                  </a:lnTo>
                  <a:lnTo>
                    <a:pt x="1530890" y="916128"/>
                  </a:lnTo>
                  <a:lnTo>
                    <a:pt x="1538274" y="869001"/>
                  </a:lnTo>
                  <a:lnTo>
                    <a:pt x="1542771" y="820976"/>
                  </a:lnTo>
                  <a:lnTo>
                    <a:pt x="1544290" y="772144"/>
                  </a:lnTo>
                  <a:lnTo>
                    <a:pt x="1542771" y="723313"/>
                  </a:lnTo>
                  <a:lnTo>
                    <a:pt x="1538274" y="675288"/>
                  </a:lnTo>
                  <a:lnTo>
                    <a:pt x="1530890" y="628161"/>
                  </a:lnTo>
                  <a:lnTo>
                    <a:pt x="1520708" y="582022"/>
                  </a:lnTo>
                  <a:lnTo>
                    <a:pt x="1507820" y="536961"/>
                  </a:lnTo>
                  <a:lnTo>
                    <a:pt x="1492316" y="493070"/>
                  </a:lnTo>
                  <a:lnTo>
                    <a:pt x="1474286" y="450437"/>
                  </a:lnTo>
                  <a:lnTo>
                    <a:pt x="1453821" y="409155"/>
                  </a:lnTo>
                  <a:lnTo>
                    <a:pt x="1431012" y="369313"/>
                  </a:lnTo>
                  <a:lnTo>
                    <a:pt x="1405948" y="331001"/>
                  </a:lnTo>
                  <a:lnTo>
                    <a:pt x="1378720" y="294311"/>
                  </a:lnTo>
                  <a:lnTo>
                    <a:pt x="1349418" y="259332"/>
                  </a:lnTo>
                  <a:lnTo>
                    <a:pt x="1318134" y="226155"/>
                  </a:lnTo>
                  <a:lnTo>
                    <a:pt x="1284957" y="194871"/>
                  </a:lnTo>
                  <a:lnTo>
                    <a:pt x="1249979" y="165570"/>
                  </a:lnTo>
                  <a:lnTo>
                    <a:pt x="1213288" y="138342"/>
                  </a:lnTo>
                  <a:lnTo>
                    <a:pt x="1174977" y="113278"/>
                  </a:lnTo>
                  <a:lnTo>
                    <a:pt x="1135134" y="90468"/>
                  </a:lnTo>
                  <a:lnTo>
                    <a:pt x="1093852" y="70003"/>
                  </a:lnTo>
                  <a:lnTo>
                    <a:pt x="1051220" y="51974"/>
                  </a:lnTo>
                  <a:lnTo>
                    <a:pt x="1007328" y="36469"/>
                  </a:lnTo>
                  <a:lnTo>
                    <a:pt x="962268" y="23581"/>
                  </a:lnTo>
                  <a:lnTo>
                    <a:pt x="916129" y="13400"/>
                  </a:lnTo>
                  <a:lnTo>
                    <a:pt x="869002" y="6016"/>
                  </a:lnTo>
                  <a:lnTo>
                    <a:pt x="820977" y="1519"/>
                  </a:lnTo>
                  <a:lnTo>
                    <a:pt x="772146" y="0"/>
                  </a:lnTo>
                  <a:close/>
                </a:path>
              </a:pathLst>
            </a:custGeom>
            <a:solidFill>
              <a:srgbClr val="F6FAFB"/>
            </a:solidFill>
          </p:spPr>
          <p:txBody>
            <a:bodyPr wrap="square" lIns="0" tIns="0" rIns="0" bIns="0" rtlCol="0"/>
            <a:lstStyle/>
            <a:p>
              <a:endParaRPr/>
            </a:p>
          </p:txBody>
        </p:sp>
      </p:grpSp>
      <p:sp>
        <p:nvSpPr>
          <p:cNvPr id="12" name="object 12"/>
          <p:cNvSpPr/>
          <p:nvPr/>
        </p:nvSpPr>
        <p:spPr>
          <a:xfrm>
            <a:off x="5690824" y="1070342"/>
            <a:ext cx="810895" cy="0"/>
          </a:xfrm>
          <a:custGeom>
            <a:avLst/>
            <a:gdLst/>
            <a:ahLst/>
            <a:cxnLst/>
            <a:rect l="l" t="t" r="r" b="b"/>
            <a:pathLst>
              <a:path w="810895">
                <a:moveTo>
                  <a:pt x="0" y="1"/>
                </a:moveTo>
                <a:lnTo>
                  <a:pt x="810352" y="0"/>
                </a:lnTo>
              </a:path>
            </a:pathLst>
          </a:custGeom>
          <a:ln w="25400">
            <a:solidFill>
              <a:srgbClr val="A12B2A"/>
            </a:solidFill>
          </a:ln>
        </p:spPr>
        <p:txBody>
          <a:bodyPr wrap="square" lIns="0" tIns="0" rIns="0" bIns="0" rtlCol="0"/>
          <a:lstStyle/>
          <a:p>
            <a:endParaRPr/>
          </a:p>
        </p:txBody>
      </p:sp>
      <p:grpSp>
        <p:nvGrpSpPr>
          <p:cNvPr id="13" name="object 13"/>
          <p:cNvGrpSpPr/>
          <p:nvPr/>
        </p:nvGrpSpPr>
        <p:grpSpPr>
          <a:xfrm>
            <a:off x="6412991" y="1728216"/>
            <a:ext cx="2524125" cy="2524125"/>
            <a:chOff x="6412991" y="1728216"/>
            <a:chExt cx="2524125" cy="2524125"/>
          </a:xfrm>
        </p:grpSpPr>
        <p:pic>
          <p:nvPicPr>
            <p:cNvPr id="14" name="object 14"/>
            <p:cNvPicPr/>
            <p:nvPr/>
          </p:nvPicPr>
          <p:blipFill>
            <a:blip r:embed="rId5" cstate="print"/>
            <a:stretch>
              <a:fillRect/>
            </a:stretch>
          </p:blipFill>
          <p:spPr>
            <a:xfrm>
              <a:off x="6412991" y="1728216"/>
              <a:ext cx="2523743" cy="2523743"/>
            </a:xfrm>
            <a:prstGeom prst="rect">
              <a:avLst/>
            </a:prstGeom>
          </p:spPr>
        </p:pic>
        <p:sp>
          <p:nvSpPr>
            <p:cNvPr id="15" name="object 15"/>
            <p:cNvSpPr/>
            <p:nvPr/>
          </p:nvSpPr>
          <p:spPr>
            <a:xfrm>
              <a:off x="6689952" y="2004028"/>
              <a:ext cx="1544320" cy="1544320"/>
            </a:xfrm>
            <a:custGeom>
              <a:avLst/>
              <a:gdLst/>
              <a:ahLst/>
              <a:cxnLst/>
              <a:rect l="l" t="t" r="r" b="b"/>
              <a:pathLst>
                <a:path w="1544320" h="1544320">
                  <a:moveTo>
                    <a:pt x="772146" y="0"/>
                  </a:moveTo>
                  <a:lnTo>
                    <a:pt x="723314" y="1519"/>
                  </a:lnTo>
                  <a:lnTo>
                    <a:pt x="675289" y="6016"/>
                  </a:lnTo>
                  <a:lnTo>
                    <a:pt x="628162" y="13400"/>
                  </a:lnTo>
                  <a:lnTo>
                    <a:pt x="582023" y="23581"/>
                  </a:lnTo>
                  <a:lnTo>
                    <a:pt x="536962" y="36469"/>
                  </a:lnTo>
                  <a:lnTo>
                    <a:pt x="493071" y="51974"/>
                  </a:lnTo>
                  <a:lnTo>
                    <a:pt x="450438" y="70003"/>
                  </a:lnTo>
                  <a:lnTo>
                    <a:pt x="409156" y="90468"/>
                  </a:lnTo>
                  <a:lnTo>
                    <a:pt x="369314" y="113278"/>
                  </a:lnTo>
                  <a:lnTo>
                    <a:pt x="331002" y="138342"/>
                  </a:lnTo>
                  <a:lnTo>
                    <a:pt x="294311" y="165570"/>
                  </a:lnTo>
                  <a:lnTo>
                    <a:pt x="259333" y="194871"/>
                  </a:lnTo>
                  <a:lnTo>
                    <a:pt x="226156" y="226155"/>
                  </a:lnTo>
                  <a:lnTo>
                    <a:pt x="194872" y="259332"/>
                  </a:lnTo>
                  <a:lnTo>
                    <a:pt x="165570" y="294311"/>
                  </a:lnTo>
                  <a:lnTo>
                    <a:pt x="138342" y="331001"/>
                  </a:lnTo>
                  <a:lnTo>
                    <a:pt x="113278" y="369313"/>
                  </a:lnTo>
                  <a:lnTo>
                    <a:pt x="90469" y="409155"/>
                  </a:lnTo>
                  <a:lnTo>
                    <a:pt x="70004" y="450437"/>
                  </a:lnTo>
                  <a:lnTo>
                    <a:pt x="51974" y="493070"/>
                  </a:lnTo>
                  <a:lnTo>
                    <a:pt x="36470" y="536961"/>
                  </a:lnTo>
                  <a:lnTo>
                    <a:pt x="23582" y="582022"/>
                  </a:lnTo>
                  <a:lnTo>
                    <a:pt x="13400" y="628161"/>
                  </a:lnTo>
                  <a:lnTo>
                    <a:pt x="6016" y="675288"/>
                  </a:lnTo>
                  <a:lnTo>
                    <a:pt x="1519" y="723313"/>
                  </a:lnTo>
                  <a:lnTo>
                    <a:pt x="0" y="772144"/>
                  </a:lnTo>
                  <a:lnTo>
                    <a:pt x="1519" y="820976"/>
                  </a:lnTo>
                  <a:lnTo>
                    <a:pt x="6016" y="869001"/>
                  </a:lnTo>
                  <a:lnTo>
                    <a:pt x="13400" y="916128"/>
                  </a:lnTo>
                  <a:lnTo>
                    <a:pt x="23582" y="962267"/>
                  </a:lnTo>
                  <a:lnTo>
                    <a:pt x="36470" y="1007327"/>
                  </a:lnTo>
                  <a:lnTo>
                    <a:pt x="51974" y="1051219"/>
                  </a:lnTo>
                  <a:lnTo>
                    <a:pt x="70004" y="1093851"/>
                  </a:lnTo>
                  <a:lnTo>
                    <a:pt x="90469" y="1135134"/>
                  </a:lnTo>
                  <a:lnTo>
                    <a:pt x="113278" y="1174976"/>
                  </a:lnTo>
                  <a:lnTo>
                    <a:pt x="138342" y="1213287"/>
                  </a:lnTo>
                  <a:lnTo>
                    <a:pt x="165570" y="1249978"/>
                  </a:lnTo>
                  <a:lnTo>
                    <a:pt x="194872" y="1284957"/>
                  </a:lnTo>
                  <a:lnTo>
                    <a:pt x="226156" y="1318133"/>
                  </a:lnTo>
                  <a:lnTo>
                    <a:pt x="259333" y="1349417"/>
                  </a:lnTo>
                  <a:lnTo>
                    <a:pt x="294311" y="1378719"/>
                  </a:lnTo>
                  <a:lnTo>
                    <a:pt x="331002" y="1405947"/>
                  </a:lnTo>
                  <a:lnTo>
                    <a:pt x="369314" y="1431011"/>
                  </a:lnTo>
                  <a:lnTo>
                    <a:pt x="409156" y="1453820"/>
                  </a:lnTo>
                  <a:lnTo>
                    <a:pt x="450438" y="1474285"/>
                  </a:lnTo>
                  <a:lnTo>
                    <a:pt x="493071" y="1492315"/>
                  </a:lnTo>
                  <a:lnTo>
                    <a:pt x="536962" y="1507819"/>
                  </a:lnTo>
                  <a:lnTo>
                    <a:pt x="582023" y="1520707"/>
                  </a:lnTo>
                  <a:lnTo>
                    <a:pt x="628162" y="1530888"/>
                  </a:lnTo>
                  <a:lnTo>
                    <a:pt x="675289" y="1538273"/>
                  </a:lnTo>
                  <a:lnTo>
                    <a:pt x="723314" y="1542770"/>
                  </a:lnTo>
                  <a:lnTo>
                    <a:pt x="772146" y="1544289"/>
                  </a:lnTo>
                  <a:lnTo>
                    <a:pt x="820977" y="1542770"/>
                  </a:lnTo>
                  <a:lnTo>
                    <a:pt x="869002" y="1538273"/>
                  </a:lnTo>
                  <a:lnTo>
                    <a:pt x="916129" y="1530888"/>
                  </a:lnTo>
                  <a:lnTo>
                    <a:pt x="962268" y="1520707"/>
                  </a:lnTo>
                  <a:lnTo>
                    <a:pt x="1007328" y="1507819"/>
                  </a:lnTo>
                  <a:lnTo>
                    <a:pt x="1051220" y="1492315"/>
                  </a:lnTo>
                  <a:lnTo>
                    <a:pt x="1093852" y="1474285"/>
                  </a:lnTo>
                  <a:lnTo>
                    <a:pt x="1135134" y="1453820"/>
                  </a:lnTo>
                  <a:lnTo>
                    <a:pt x="1174977" y="1431011"/>
                  </a:lnTo>
                  <a:lnTo>
                    <a:pt x="1213288" y="1405947"/>
                  </a:lnTo>
                  <a:lnTo>
                    <a:pt x="1249979" y="1378719"/>
                  </a:lnTo>
                  <a:lnTo>
                    <a:pt x="1284957" y="1349417"/>
                  </a:lnTo>
                  <a:lnTo>
                    <a:pt x="1318134" y="1318133"/>
                  </a:lnTo>
                  <a:lnTo>
                    <a:pt x="1349418" y="1284957"/>
                  </a:lnTo>
                  <a:lnTo>
                    <a:pt x="1378720" y="1249978"/>
                  </a:lnTo>
                  <a:lnTo>
                    <a:pt x="1405948" y="1213287"/>
                  </a:lnTo>
                  <a:lnTo>
                    <a:pt x="1431012" y="1174976"/>
                  </a:lnTo>
                  <a:lnTo>
                    <a:pt x="1453821" y="1135134"/>
                  </a:lnTo>
                  <a:lnTo>
                    <a:pt x="1474286" y="1093851"/>
                  </a:lnTo>
                  <a:lnTo>
                    <a:pt x="1492316" y="1051219"/>
                  </a:lnTo>
                  <a:lnTo>
                    <a:pt x="1507820" y="1007327"/>
                  </a:lnTo>
                  <a:lnTo>
                    <a:pt x="1520708" y="962267"/>
                  </a:lnTo>
                  <a:lnTo>
                    <a:pt x="1530890" y="916128"/>
                  </a:lnTo>
                  <a:lnTo>
                    <a:pt x="1538274" y="869001"/>
                  </a:lnTo>
                  <a:lnTo>
                    <a:pt x="1542771" y="820976"/>
                  </a:lnTo>
                  <a:lnTo>
                    <a:pt x="1544290" y="772144"/>
                  </a:lnTo>
                  <a:lnTo>
                    <a:pt x="1542771" y="723313"/>
                  </a:lnTo>
                  <a:lnTo>
                    <a:pt x="1538274" y="675288"/>
                  </a:lnTo>
                  <a:lnTo>
                    <a:pt x="1530890" y="628161"/>
                  </a:lnTo>
                  <a:lnTo>
                    <a:pt x="1520708" y="582022"/>
                  </a:lnTo>
                  <a:lnTo>
                    <a:pt x="1507820" y="536961"/>
                  </a:lnTo>
                  <a:lnTo>
                    <a:pt x="1492316" y="493070"/>
                  </a:lnTo>
                  <a:lnTo>
                    <a:pt x="1474286" y="450437"/>
                  </a:lnTo>
                  <a:lnTo>
                    <a:pt x="1453821" y="409155"/>
                  </a:lnTo>
                  <a:lnTo>
                    <a:pt x="1431012" y="369313"/>
                  </a:lnTo>
                  <a:lnTo>
                    <a:pt x="1405948" y="331001"/>
                  </a:lnTo>
                  <a:lnTo>
                    <a:pt x="1378720" y="294311"/>
                  </a:lnTo>
                  <a:lnTo>
                    <a:pt x="1349418" y="259332"/>
                  </a:lnTo>
                  <a:lnTo>
                    <a:pt x="1318134" y="226155"/>
                  </a:lnTo>
                  <a:lnTo>
                    <a:pt x="1284957" y="194871"/>
                  </a:lnTo>
                  <a:lnTo>
                    <a:pt x="1249979" y="165570"/>
                  </a:lnTo>
                  <a:lnTo>
                    <a:pt x="1213288" y="138342"/>
                  </a:lnTo>
                  <a:lnTo>
                    <a:pt x="1174977" y="113278"/>
                  </a:lnTo>
                  <a:lnTo>
                    <a:pt x="1135134" y="90468"/>
                  </a:lnTo>
                  <a:lnTo>
                    <a:pt x="1093852" y="70003"/>
                  </a:lnTo>
                  <a:lnTo>
                    <a:pt x="1051220" y="51974"/>
                  </a:lnTo>
                  <a:lnTo>
                    <a:pt x="1007328" y="36469"/>
                  </a:lnTo>
                  <a:lnTo>
                    <a:pt x="962268" y="23581"/>
                  </a:lnTo>
                  <a:lnTo>
                    <a:pt x="916129" y="13400"/>
                  </a:lnTo>
                  <a:lnTo>
                    <a:pt x="869002" y="6016"/>
                  </a:lnTo>
                  <a:lnTo>
                    <a:pt x="820977" y="1519"/>
                  </a:lnTo>
                  <a:lnTo>
                    <a:pt x="772146" y="0"/>
                  </a:lnTo>
                  <a:close/>
                </a:path>
              </a:pathLst>
            </a:custGeom>
            <a:solidFill>
              <a:srgbClr val="F6FAFB"/>
            </a:solidFill>
          </p:spPr>
          <p:txBody>
            <a:bodyPr wrap="square" lIns="0" tIns="0" rIns="0" bIns="0" rtlCol="0"/>
            <a:lstStyle/>
            <a:p>
              <a:endParaRPr/>
            </a:p>
          </p:txBody>
        </p:sp>
      </p:grpSp>
      <p:pic>
        <p:nvPicPr>
          <p:cNvPr id="17" name="object 17"/>
          <p:cNvPicPr/>
          <p:nvPr/>
        </p:nvPicPr>
        <p:blipFill>
          <a:blip r:embed="rId6" cstate="print"/>
          <a:stretch>
            <a:fillRect/>
          </a:stretch>
        </p:blipFill>
        <p:spPr>
          <a:xfrm>
            <a:off x="4112543" y="2119172"/>
            <a:ext cx="1313999" cy="1314000"/>
          </a:xfrm>
          <a:prstGeom prst="rect">
            <a:avLst/>
          </a:prstGeom>
        </p:spPr>
      </p:pic>
      <p:pic>
        <p:nvPicPr>
          <p:cNvPr id="18" name="object 18"/>
          <p:cNvPicPr/>
          <p:nvPr/>
        </p:nvPicPr>
        <p:blipFill>
          <a:blip r:embed="rId7" cstate="print"/>
          <a:stretch>
            <a:fillRect/>
          </a:stretch>
        </p:blipFill>
        <p:spPr>
          <a:xfrm>
            <a:off x="6805097" y="2119172"/>
            <a:ext cx="1314000" cy="1314000"/>
          </a:xfrm>
          <a:prstGeom prst="rect">
            <a:avLst/>
          </a:prstGeom>
        </p:spPr>
      </p:pic>
      <p:sp>
        <p:nvSpPr>
          <p:cNvPr id="19" name="object 19"/>
          <p:cNvSpPr txBox="1"/>
          <p:nvPr/>
        </p:nvSpPr>
        <p:spPr>
          <a:xfrm>
            <a:off x="4164853" y="3962002"/>
            <a:ext cx="1170305" cy="615950"/>
          </a:xfrm>
          <a:prstGeom prst="rect">
            <a:avLst/>
          </a:prstGeom>
        </p:spPr>
        <p:txBody>
          <a:bodyPr vert="horz" wrap="square" lIns="0" tIns="116839" rIns="0" bIns="0" rtlCol="0">
            <a:spAutoFit/>
          </a:bodyPr>
          <a:lstStyle/>
          <a:p>
            <a:pPr algn="ctr">
              <a:lnSpc>
                <a:spcPct val="100000"/>
              </a:lnSpc>
              <a:spcBef>
                <a:spcPts val="919"/>
              </a:spcBef>
            </a:pPr>
            <a:r>
              <a:rPr sz="1400" spc="-20" dirty="0">
                <a:solidFill>
                  <a:srgbClr val="A12B2A"/>
                </a:solidFill>
                <a:latin typeface="Lato" panose="020F0502020204030203" pitchFamily="34" charset="0"/>
                <a:cs typeface="Lato" panose="020F0502020204030203" pitchFamily="34" charset="0"/>
              </a:rPr>
              <a:t>Name</a:t>
            </a:r>
            <a:endParaRPr sz="1400" dirty="0">
              <a:solidFill>
                <a:srgbClr val="A12B2A"/>
              </a:solidFill>
              <a:latin typeface="Lato" panose="020F0502020204030203" pitchFamily="34" charset="0"/>
              <a:cs typeface="Lato" panose="020F0502020204030203" pitchFamily="34" charset="0"/>
            </a:endParaRPr>
          </a:p>
          <a:p>
            <a:pPr algn="ctr">
              <a:lnSpc>
                <a:spcPct val="100000"/>
              </a:lnSpc>
              <a:spcBef>
                <a:spcPts val="705"/>
              </a:spcBef>
            </a:pPr>
            <a:r>
              <a:rPr sz="1200" dirty="0">
                <a:solidFill>
                  <a:srgbClr val="54575A"/>
                </a:solidFill>
                <a:latin typeface="Lato" panose="020F0502020204030203" pitchFamily="34" charset="0"/>
                <a:cs typeface="Lato" panose="020F0502020204030203" pitchFamily="34" charset="0"/>
              </a:rPr>
              <a:t>Financial</a:t>
            </a:r>
            <a:r>
              <a:rPr sz="1200" spc="-35" dirty="0">
                <a:solidFill>
                  <a:srgbClr val="54575A"/>
                </a:solidFill>
                <a:latin typeface="Lato" panose="020F0502020204030203" pitchFamily="34" charset="0"/>
                <a:cs typeface="Lato" panose="020F0502020204030203" pitchFamily="34" charset="0"/>
              </a:rPr>
              <a:t> </a:t>
            </a:r>
            <a:r>
              <a:rPr sz="1200" spc="-10" dirty="0">
                <a:solidFill>
                  <a:srgbClr val="54575A"/>
                </a:solidFill>
                <a:latin typeface="Lato" panose="020F0502020204030203" pitchFamily="34" charset="0"/>
                <a:cs typeface="Lato" panose="020F0502020204030203" pitchFamily="34" charset="0"/>
              </a:rPr>
              <a:t>Advisor</a:t>
            </a:r>
            <a:endParaRPr sz="1200" dirty="0">
              <a:latin typeface="Lato" panose="020F0502020204030203" pitchFamily="34" charset="0"/>
              <a:cs typeface="Lato" panose="020F0502020204030203" pitchFamily="34" charset="0"/>
            </a:endParaRPr>
          </a:p>
        </p:txBody>
      </p:sp>
      <p:sp>
        <p:nvSpPr>
          <p:cNvPr id="20" name="object 20"/>
          <p:cNvSpPr txBox="1"/>
          <p:nvPr/>
        </p:nvSpPr>
        <p:spPr>
          <a:xfrm>
            <a:off x="6856969" y="3962002"/>
            <a:ext cx="1170305" cy="615950"/>
          </a:xfrm>
          <a:prstGeom prst="rect">
            <a:avLst/>
          </a:prstGeom>
        </p:spPr>
        <p:txBody>
          <a:bodyPr vert="horz" wrap="square" lIns="0" tIns="116839" rIns="0" bIns="0" rtlCol="0">
            <a:spAutoFit/>
          </a:bodyPr>
          <a:lstStyle/>
          <a:p>
            <a:pPr algn="ctr">
              <a:lnSpc>
                <a:spcPct val="100000"/>
              </a:lnSpc>
              <a:spcBef>
                <a:spcPts val="919"/>
              </a:spcBef>
            </a:pPr>
            <a:r>
              <a:rPr sz="1400" spc="-20" dirty="0">
                <a:solidFill>
                  <a:srgbClr val="A12B2A"/>
                </a:solidFill>
                <a:latin typeface="Lato" panose="020F0502020204030203" pitchFamily="34" charset="0"/>
                <a:cs typeface="Lato" panose="020F0502020204030203" pitchFamily="34" charset="0"/>
              </a:rPr>
              <a:t>Name</a:t>
            </a:r>
            <a:endParaRPr sz="1400" dirty="0">
              <a:solidFill>
                <a:srgbClr val="A12B2A"/>
              </a:solidFill>
              <a:latin typeface="Lato" panose="020F0502020204030203" pitchFamily="34" charset="0"/>
              <a:cs typeface="Lato" panose="020F0502020204030203" pitchFamily="34" charset="0"/>
            </a:endParaRPr>
          </a:p>
          <a:p>
            <a:pPr algn="ctr">
              <a:lnSpc>
                <a:spcPct val="100000"/>
              </a:lnSpc>
              <a:spcBef>
                <a:spcPts val="705"/>
              </a:spcBef>
            </a:pPr>
            <a:r>
              <a:rPr sz="1200" dirty="0">
                <a:solidFill>
                  <a:srgbClr val="54575A"/>
                </a:solidFill>
                <a:latin typeface="Lato" panose="020F0502020204030203" pitchFamily="34" charset="0"/>
                <a:cs typeface="Lato" panose="020F0502020204030203" pitchFamily="34" charset="0"/>
              </a:rPr>
              <a:t>Financial</a:t>
            </a:r>
            <a:r>
              <a:rPr sz="1200" spc="-35" dirty="0">
                <a:solidFill>
                  <a:srgbClr val="54575A"/>
                </a:solidFill>
                <a:latin typeface="Lato" panose="020F0502020204030203" pitchFamily="34" charset="0"/>
                <a:cs typeface="Lato" panose="020F0502020204030203" pitchFamily="34" charset="0"/>
              </a:rPr>
              <a:t> </a:t>
            </a:r>
            <a:r>
              <a:rPr sz="1200" spc="-10" dirty="0">
                <a:solidFill>
                  <a:srgbClr val="54575A"/>
                </a:solidFill>
                <a:latin typeface="Lato" panose="020F0502020204030203" pitchFamily="34" charset="0"/>
                <a:cs typeface="Lato" panose="020F0502020204030203" pitchFamily="34" charset="0"/>
              </a:rPr>
              <a:t>Advisor</a:t>
            </a:r>
            <a:endParaRPr sz="1200" dirty="0">
              <a:latin typeface="Lato" panose="020F0502020204030203" pitchFamily="34" charset="0"/>
              <a:cs typeface="Lato" panose="020F0502020204030203" pitchFamily="34" charset="0"/>
            </a:endParaRPr>
          </a:p>
        </p:txBody>
      </p:sp>
      <p:sp>
        <p:nvSpPr>
          <p:cNvPr id="16" name="object 28">
            <a:extLst>
              <a:ext uri="{FF2B5EF4-FFF2-40B4-BE49-F238E27FC236}">
                <a16:creationId xmlns:a16="http://schemas.microsoft.com/office/drawing/2014/main" id="{CACB5496-DE66-4DA4-3EE3-4D0BB21AAAB2}"/>
              </a:ext>
            </a:extLst>
          </p:cNvPr>
          <p:cNvSpPr txBox="1"/>
          <p:nvPr/>
        </p:nvSpPr>
        <p:spPr>
          <a:xfrm>
            <a:off x="4611687" y="1210564"/>
            <a:ext cx="2969260"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A12B2A"/>
                </a:solidFill>
                <a:latin typeface="Lato" panose="020F0502020204030203" pitchFamily="34" charset="0"/>
                <a:cs typeface="Lato" panose="020F0502020204030203" pitchFamily="34" charset="0"/>
              </a:rPr>
              <a:t>Focused</a:t>
            </a:r>
            <a:r>
              <a:rPr sz="1600" spc="-45" dirty="0">
                <a:solidFill>
                  <a:srgbClr val="A12B2A"/>
                </a:solidFill>
                <a:latin typeface="Lato" panose="020F0502020204030203" pitchFamily="34" charset="0"/>
                <a:cs typeface="Lato" panose="020F0502020204030203" pitchFamily="34" charset="0"/>
              </a:rPr>
              <a:t> </a:t>
            </a:r>
            <a:r>
              <a:rPr sz="1600" dirty="0">
                <a:solidFill>
                  <a:srgbClr val="A12B2A"/>
                </a:solidFill>
                <a:latin typeface="Lato" panose="020F0502020204030203" pitchFamily="34" charset="0"/>
                <a:cs typeface="Lato" panose="020F0502020204030203" pitchFamily="34" charset="0"/>
              </a:rPr>
              <a:t>on</a:t>
            </a:r>
            <a:r>
              <a:rPr sz="1600" spc="-60" dirty="0">
                <a:solidFill>
                  <a:srgbClr val="A12B2A"/>
                </a:solidFill>
                <a:latin typeface="Lato" panose="020F0502020204030203" pitchFamily="34" charset="0"/>
                <a:cs typeface="Lato" panose="020F0502020204030203" pitchFamily="34" charset="0"/>
              </a:rPr>
              <a:t> </a:t>
            </a:r>
            <a:r>
              <a:rPr sz="1600" dirty="0">
                <a:solidFill>
                  <a:srgbClr val="A12B2A"/>
                </a:solidFill>
                <a:latin typeface="Lato" panose="020F0502020204030203" pitchFamily="34" charset="0"/>
                <a:cs typeface="Lato" panose="020F0502020204030203" pitchFamily="34" charset="0"/>
              </a:rPr>
              <a:t>helping</a:t>
            </a:r>
            <a:r>
              <a:rPr sz="1600" spc="-45" dirty="0">
                <a:solidFill>
                  <a:srgbClr val="A12B2A"/>
                </a:solidFill>
                <a:latin typeface="Lato" panose="020F0502020204030203" pitchFamily="34" charset="0"/>
                <a:cs typeface="Lato" panose="020F0502020204030203" pitchFamily="34" charset="0"/>
              </a:rPr>
              <a:t> </a:t>
            </a:r>
            <a:r>
              <a:rPr sz="1600" dirty="0">
                <a:solidFill>
                  <a:srgbClr val="A12B2A"/>
                </a:solidFill>
                <a:latin typeface="Lato" panose="020F0502020204030203" pitchFamily="34" charset="0"/>
                <a:cs typeface="Lato" panose="020F0502020204030203" pitchFamily="34" charset="0"/>
              </a:rPr>
              <a:t>you</a:t>
            </a:r>
            <a:r>
              <a:rPr sz="1600" spc="-55" dirty="0">
                <a:solidFill>
                  <a:srgbClr val="A12B2A"/>
                </a:solidFill>
                <a:latin typeface="Lato" panose="020F0502020204030203" pitchFamily="34" charset="0"/>
                <a:cs typeface="Lato" panose="020F0502020204030203" pitchFamily="34" charset="0"/>
              </a:rPr>
              <a:t> </a:t>
            </a:r>
            <a:r>
              <a:rPr sz="1600" spc="-10" dirty="0">
                <a:solidFill>
                  <a:srgbClr val="A12B2A"/>
                </a:solidFill>
                <a:latin typeface="Lato" panose="020F0502020204030203" pitchFamily="34" charset="0"/>
                <a:cs typeface="Lato" panose="020F0502020204030203" pitchFamily="34" charset="0"/>
              </a:rPr>
              <a:t>succeed.</a:t>
            </a:r>
            <a:endParaRPr sz="1600" dirty="0">
              <a:solidFill>
                <a:srgbClr val="A12B2A"/>
              </a:solidFill>
              <a:latin typeface="Lato" panose="020F0502020204030203" pitchFamily="34" charset="0"/>
              <a:cs typeface="Lato" panose="020F0502020204030203" pitchFamily="34" charset="0"/>
            </a:endParaRPr>
          </a:p>
        </p:txBody>
      </p:sp>
      <p:sp>
        <p:nvSpPr>
          <p:cNvPr id="22" name="object 29">
            <a:extLst>
              <a:ext uri="{FF2B5EF4-FFF2-40B4-BE49-F238E27FC236}">
                <a16:creationId xmlns:a16="http://schemas.microsoft.com/office/drawing/2014/main" id="{AB176457-9BFF-A5AC-C517-A21714974E92}"/>
              </a:ext>
            </a:extLst>
          </p:cNvPr>
          <p:cNvSpPr txBox="1"/>
          <p:nvPr/>
        </p:nvSpPr>
        <p:spPr>
          <a:xfrm>
            <a:off x="3764263" y="419100"/>
            <a:ext cx="4858544" cy="505267"/>
          </a:xfrm>
          <a:prstGeom prst="rect">
            <a:avLst/>
          </a:prstGeom>
        </p:spPr>
        <p:txBody>
          <a:bodyPr vert="horz" wrap="square" lIns="0" tIns="12700" rIns="0" bIns="0" rtlCol="0">
            <a:spAutoFit/>
          </a:bodyPr>
          <a:lstStyle/>
          <a:p>
            <a:pPr marL="12700">
              <a:lnSpc>
                <a:spcPct val="100000"/>
              </a:lnSpc>
              <a:spcBef>
                <a:spcPts val="100"/>
              </a:spcBef>
            </a:pPr>
            <a:r>
              <a:rPr sz="3200" spc="-45" dirty="0">
                <a:solidFill>
                  <a:srgbClr val="003764"/>
                </a:solidFill>
                <a:latin typeface="Playfair Display" pitchFamily="2" charset="77"/>
                <a:cs typeface="Cambria"/>
              </a:rPr>
              <a:t>Your</a:t>
            </a:r>
            <a:r>
              <a:rPr sz="3200" spc="-185" dirty="0">
                <a:solidFill>
                  <a:srgbClr val="003764"/>
                </a:solidFill>
                <a:latin typeface="Playfair Display" pitchFamily="2" charset="77"/>
                <a:cs typeface="Cambria"/>
              </a:rPr>
              <a:t> </a:t>
            </a:r>
            <a:r>
              <a:rPr sz="3200" spc="-50" dirty="0">
                <a:solidFill>
                  <a:srgbClr val="003764"/>
                </a:solidFill>
                <a:latin typeface="Playfair Display" pitchFamily="2" charset="77"/>
                <a:cs typeface="Cambria"/>
              </a:rPr>
              <a:t>American</a:t>
            </a:r>
            <a:r>
              <a:rPr sz="3200" spc="-180" dirty="0">
                <a:solidFill>
                  <a:srgbClr val="003764"/>
                </a:solidFill>
                <a:latin typeface="Playfair Display" pitchFamily="2" charset="77"/>
                <a:cs typeface="Cambria"/>
              </a:rPr>
              <a:t> </a:t>
            </a:r>
            <a:r>
              <a:rPr sz="3200" spc="-60" dirty="0">
                <a:solidFill>
                  <a:srgbClr val="003764"/>
                </a:solidFill>
                <a:latin typeface="Playfair Display" pitchFamily="2" charset="77"/>
                <a:cs typeface="Cambria"/>
              </a:rPr>
              <a:t>Trust</a:t>
            </a:r>
            <a:r>
              <a:rPr sz="3200" spc="-180" dirty="0">
                <a:solidFill>
                  <a:srgbClr val="003764"/>
                </a:solidFill>
                <a:latin typeface="Playfair Display" pitchFamily="2" charset="77"/>
                <a:cs typeface="Cambria"/>
              </a:rPr>
              <a:t> </a:t>
            </a:r>
            <a:r>
              <a:rPr sz="3200" spc="-20" dirty="0">
                <a:solidFill>
                  <a:srgbClr val="003764"/>
                </a:solidFill>
                <a:latin typeface="Playfair Display" pitchFamily="2" charset="77"/>
                <a:cs typeface="Cambria"/>
              </a:rPr>
              <a:t>Team</a:t>
            </a:r>
            <a:endParaRPr sz="3200" dirty="0">
              <a:latin typeface="Playfair Display" pitchFamily="2" charset="77"/>
              <a:cs typeface="Cambria"/>
            </a:endParaRPr>
          </a:p>
        </p:txBody>
      </p:sp>
      <p:pic>
        <p:nvPicPr>
          <p:cNvPr id="23" name="Picture 22" descr="A black background with white text&#10;&#10;Description automatically generated">
            <a:extLst>
              <a:ext uri="{FF2B5EF4-FFF2-40B4-BE49-F238E27FC236}">
                <a16:creationId xmlns:a16="http://schemas.microsoft.com/office/drawing/2014/main" id="{8543BC98-F7E9-B29D-0CFD-9BD533242E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 y="6091315"/>
            <a:ext cx="1923768" cy="69084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a:xfrm>
            <a:off x="634058" y="1002588"/>
            <a:ext cx="9729142" cy="615553"/>
          </a:xfrm>
        </p:spPr>
        <p:txBody>
          <a:bodyPr/>
          <a:lstStyle/>
          <a:p>
            <a:r>
              <a:rPr lang="en-US" dirty="0"/>
              <a:t>Planning Scenarios </a:t>
            </a:r>
          </a:p>
        </p:txBody>
      </p:sp>
      <p:sp>
        <p:nvSpPr>
          <p:cNvPr id="9" name="TextBox 18">
            <a:extLst>
              <a:ext uri="{FF2B5EF4-FFF2-40B4-BE49-F238E27FC236}">
                <a16:creationId xmlns:a16="http://schemas.microsoft.com/office/drawing/2014/main" id="{54A91272-919F-5B49-A781-B3378DBA45D7}"/>
              </a:ext>
            </a:extLst>
          </p:cNvPr>
          <p:cNvSpPr txBox="1"/>
          <p:nvPr/>
        </p:nvSpPr>
        <p:spPr>
          <a:xfrm>
            <a:off x="615585" y="5943600"/>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Placeholder 2">
            <a:extLst>
              <a:ext uri="{FF2B5EF4-FFF2-40B4-BE49-F238E27FC236}">
                <a16:creationId xmlns:a16="http://schemas.microsoft.com/office/drawing/2014/main" id="{B065A7B4-BE2A-BDBE-2827-F87FA77BDA07}"/>
              </a:ext>
            </a:extLst>
          </p:cNvPr>
          <p:cNvSpPr txBox="1">
            <a:spLocks/>
          </p:cNvSpPr>
          <p:nvPr/>
        </p:nvSpPr>
        <p:spPr>
          <a:xfrm>
            <a:off x="634058" y="1919728"/>
            <a:ext cx="8052742"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Married Couple</a:t>
            </a:r>
          </a:p>
        </p:txBody>
      </p:sp>
      <p:sp>
        <p:nvSpPr>
          <p:cNvPr id="7" name="Oval 6">
            <a:extLst>
              <a:ext uri="{FF2B5EF4-FFF2-40B4-BE49-F238E27FC236}">
                <a16:creationId xmlns:a16="http://schemas.microsoft.com/office/drawing/2014/main" id="{59253E35-05A6-FC41-94BB-D22D85EEB603}"/>
              </a:ext>
            </a:extLst>
          </p:cNvPr>
          <p:cNvSpPr/>
          <p:nvPr/>
        </p:nvSpPr>
        <p:spPr>
          <a:xfrm>
            <a:off x="1061813" y="2852117"/>
            <a:ext cx="1359564" cy="1359564"/>
          </a:xfrm>
          <a:prstGeom prst="ellipse">
            <a:avLst/>
          </a:prstGeom>
          <a:solidFill>
            <a:srgbClr val="0037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8" name="Text Placeholder 1">
            <a:extLst>
              <a:ext uri="{FF2B5EF4-FFF2-40B4-BE49-F238E27FC236}">
                <a16:creationId xmlns:a16="http://schemas.microsoft.com/office/drawing/2014/main" id="{69FFB3F5-384A-824B-9AE7-F9EF08B2103C}"/>
              </a:ext>
            </a:extLst>
          </p:cNvPr>
          <p:cNvSpPr txBox="1">
            <a:spLocks/>
          </p:cNvSpPr>
          <p:nvPr/>
        </p:nvSpPr>
        <p:spPr>
          <a:xfrm>
            <a:off x="1317259" y="3081904"/>
            <a:ext cx="1112832" cy="923330"/>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a:solidFill>
                  <a:schemeClr val="bg1"/>
                </a:solidFill>
                <a:latin typeface="Lato" panose="020F0502020204030203" pitchFamily="34" charset="0"/>
                <a:ea typeface="Lato" panose="020F0502020204030203" pitchFamily="34" charset="0"/>
                <a:cs typeface="Lato" panose="020F0502020204030203" pitchFamily="34" charset="0"/>
              </a:rPr>
              <a:t>03</a:t>
            </a:r>
          </a:p>
        </p:txBody>
      </p:sp>
      <p:sp>
        <p:nvSpPr>
          <p:cNvPr id="3" name="TextBox 14">
            <a:extLst>
              <a:ext uri="{FF2B5EF4-FFF2-40B4-BE49-F238E27FC236}">
                <a16:creationId xmlns:a16="http://schemas.microsoft.com/office/drawing/2014/main" id="{7F755D32-6E0F-0E44-BEA8-9D6C2334C43B}"/>
              </a:ext>
            </a:extLst>
          </p:cNvPr>
          <p:cNvSpPr txBox="1"/>
          <p:nvPr/>
        </p:nvSpPr>
        <p:spPr>
          <a:xfrm>
            <a:off x="3320496" y="2852117"/>
            <a:ext cx="7052864" cy="209801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650"/>
              </a:spcAft>
            </a:pPr>
            <a:r>
              <a:rPr lang="en-US" b="1" spc="-30" dirty="0">
                <a:solidFill>
                  <a:srgbClr val="A12B2A"/>
                </a:solidFill>
                <a:latin typeface="Lato" panose="020F0502020204030203" pitchFamily="34" charset="0"/>
                <a:ea typeface="Lato" panose="020F0502020204030203" pitchFamily="34" charset="0"/>
                <a:cs typeface="Lato" panose="020F0502020204030203" pitchFamily="34" charset="0"/>
              </a:rPr>
              <a:t>Scenario Three</a:t>
            </a:r>
          </a:p>
          <a:p>
            <a:pPr>
              <a:spcAft>
                <a:spcPts val="650"/>
              </a:spcAft>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Greg and Sarah are married and both Full Retirement Age</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Greg’s PIA is $2,000/month, Sarah’s is also $2,000/month</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The spousal benefit is 50% of Greg’s $2,000=$1,000 and is irrelevant as Sarah’s benefit is greater (remember Sarah would take the greater of the spousal benefit or her own)</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However, if Greg (or Sarah) decides to delay, Greg’s (or Sarah’s) benefit is increased to $2,640/month, in turn also increasing the survivor’s benefit</a:t>
            </a:r>
          </a:p>
        </p:txBody>
      </p:sp>
      <p:pic>
        <p:nvPicPr>
          <p:cNvPr id="6" name="Picture 5" descr="A black background with blue and red text&#10;&#10;Description automatically generated">
            <a:extLst>
              <a:ext uri="{FF2B5EF4-FFF2-40B4-BE49-F238E27FC236}">
                <a16:creationId xmlns:a16="http://schemas.microsoft.com/office/drawing/2014/main" id="{6C20AD42-7C25-3034-9DEC-1AF0C1D372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420517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a:xfrm>
            <a:off x="634058" y="1002588"/>
            <a:ext cx="9729142" cy="615553"/>
          </a:xfrm>
        </p:spPr>
        <p:txBody>
          <a:bodyPr/>
          <a:lstStyle/>
          <a:p>
            <a:r>
              <a:rPr lang="en-US" dirty="0"/>
              <a:t>Planning Scenarios </a:t>
            </a:r>
          </a:p>
        </p:txBody>
      </p:sp>
      <p:sp>
        <p:nvSpPr>
          <p:cNvPr id="9" name="TextBox 18">
            <a:extLst>
              <a:ext uri="{FF2B5EF4-FFF2-40B4-BE49-F238E27FC236}">
                <a16:creationId xmlns:a16="http://schemas.microsoft.com/office/drawing/2014/main" id="{54A91272-919F-5B49-A781-B3378DBA45D7}"/>
              </a:ext>
            </a:extLst>
          </p:cNvPr>
          <p:cNvSpPr txBox="1"/>
          <p:nvPr/>
        </p:nvSpPr>
        <p:spPr>
          <a:xfrm>
            <a:off x="634058" y="5855412"/>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Placeholder 2">
            <a:extLst>
              <a:ext uri="{FF2B5EF4-FFF2-40B4-BE49-F238E27FC236}">
                <a16:creationId xmlns:a16="http://schemas.microsoft.com/office/drawing/2014/main" id="{B065A7B4-BE2A-BDBE-2827-F87FA77BDA07}"/>
              </a:ext>
            </a:extLst>
          </p:cNvPr>
          <p:cNvSpPr txBox="1">
            <a:spLocks/>
          </p:cNvSpPr>
          <p:nvPr/>
        </p:nvSpPr>
        <p:spPr>
          <a:xfrm>
            <a:off x="634058" y="1919728"/>
            <a:ext cx="8052742"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Married Couple</a:t>
            </a:r>
          </a:p>
        </p:txBody>
      </p:sp>
      <p:sp>
        <p:nvSpPr>
          <p:cNvPr id="7" name="Oval 6">
            <a:extLst>
              <a:ext uri="{FF2B5EF4-FFF2-40B4-BE49-F238E27FC236}">
                <a16:creationId xmlns:a16="http://schemas.microsoft.com/office/drawing/2014/main" id="{59253E35-05A6-FC41-94BB-D22D85EEB603}"/>
              </a:ext>
            </a:extLst>
          </p:cNvPr>
          <p:cNvSpPr/>
          <p:nvPr/>
        </p:nvSpPr>
        <p:spPr>
          <a:xfrm>
            <a:off x="1061813" y="2852117"/>
            <a:ext cx="1359564" cy="1359564"/>
          </a:xfrm>
          <a:prstGeom prst="ellipse">
            <a:avLst/>
          </a:prstGeom>
          <a:solidFill>
            <a:srgbClr val="0037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8" name="Text Placeholder 1">
            <a:extLst>
              <a:ext uri="{FF2B5EF4-FFF2-40B4-BE49-F238E27FC236}">
                <a16:creationId xmlns:a16="http://schemas.microsoft.com/office/drawing/2014/main" id="{69FFB3F5-384A-824B-9AE7-F9EF08B2103C}"/>
              </a:ext>
            </a:extLst>
          </p:cNvPr>
          <p:cNvSpPr txBox="1">
            <a:spLocks/>
          </p:cNvSpPr>
          <p:nvPr/>
        </p:nvSpPr>
        <p:spPr>
          <a:xfrm>
            <a:off x="1317259" y="3081904"/>
            <a:ext cx="1112832" cy="923330"/>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a:solidFill>
                  <a:schemeClr val="bg1"/>
                </a:solidFill>
                <a:latin typeface="Lato" panose="020F0502020204030203" pitchFamily="34" charset="0"/>
                <a:ea typeface="Lato" panose="020F0502020204030203" pitchFamily="34" charset="0"/>
                <a:cs typeface="Lato" panose="020F0502020204030203" pitchFamily="34" charset="0"/>
              </a:rPr>
              <a:t>04</a:t>
            </a:r>
          </a:p>
        </p:txBody>
      </p:sp>
      <p:sp>
        <p:nvSpPr>
          <p:cNvPr id="6" name="TextBox 11">
            <a:extLst>
              <a:ext uri="{FF2B5EF4-FFF2-40B4-BE49-F238E27FC236}">
                <a16:creationId xmlns:a16="http://schemas.microsoft.com/office/drawing/2014/main" id="{E82F7412-5765-CC4B-87FC-DB61A2662618}"/>
              </a:ext>
            </a:extLst>
          </p:cNvPr>
          <p:cNvSpPr txBox="1"/>
          <p:nvPr/>
        </p:nvSpPr>
        <p:spPr>
          <a:xfrm>
            <a:off x="3429000" y="2734345"/>
            <a:ext cx="5958299" cy="240322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650"/>
              </a:spcAft>
            </a:pPr>
            <a:r>
              <a:rPr lang="en-US" b="1" spc="-30" dirty="0">
                <a:solidFill>
                  <a:srgbClr val="A12B2A"/>
                </a:solidFill>
                <a:latin typeface="Lato" panose="020F0502020204030203" pitchFamily="34" charset="0"/>
                <a:ea typeface="Lato" panose="020F0502020204030203" pitchFamily="34" charset="0"/>
                <a:cs typeface="Lato" panose="020F0502020204030203" pitchFamily="34" charset="0"/>
              </a:rPr>
              <a:t>Scenario Four</a:t>
            </a:r>
          </a:p>
          <a:p>
            <a:pPr>
              <a:spcAft>
                <a:spcPts val="650"/>
              </a:spcAft>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Bob and Mary both worked but Mary only worked part-time</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Bob’s PIA is $2,000/month</a:t>
            </a:r>
          </a:p>
          <a:p>
            <a:pPr marL="285750" indent="-285750">
              <a:spcAft>
                <a:spcPts val="6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Mary’s PIA is $500/month</a:t>
            </a:r>
          </a:p>
          <a:p>
            <a:pPr marL="285750" indent="-285750">
              <a:spcAft>
                <a:spcPts val="650"/>
              </a:spcAft>
              <a:buClr>
                <a:srgbClr val="A32829"/>
              </a:buClr>
              <a:buFont typeface="Arial" panose="020B0604020202020204" pitchFamily="34" charset="0"/>
              <a:buChar char="•"/>
            </a:pPr>
            <a:endParaRPr lang="en-US" sz="1400" dirty="0">
              <a:solidFill>
                <a:srgbClr val="7D7E7F"/>
              </a:solidFill>
              <a:latin typeface="Lato" panose="020F0502020204030203" pitchFamily="34" charset="0"/>
              <a:ea typeface="Lato" panose="020F0502020204030203" pitchFamily="34" charset="0"/>
              <a:cs typeface="Lato" panose="020F0502020204030203" pitchFamily="34" charset="0"/>
            </a:endParaRPr>
          </a:p>
          <a:p>
            <a:pPr>
              <a:spcAft>
                <a:spcPts val="650"/>
              </a:spcAft>
              <a:buClr>
                <a:srgbClr val="A32829"/>
              </a:buCl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Social Security will compare Mary’s own benefit of $500/month to the spousal benefit of $1,000/month.  In this case Bob would receive $2,000/month and Mary would receive $1,000/month as a spousal benefit.  An increase of $500 over Mary’s own benefit.</a:t>
            </a:r>
          </a:p>
        </p:txBody>
      </p:sp>
      <p:pic>
        <p:nvPicPr>
          <p:cNvPr id="3" name="Picture 2" descr="A black background with blue and red text&#10;&#10;Description automatically generated">
            <a:extLst>
              <a:ext uri="{FF2B5EF4-FFF2-40B4-BE49-F238E27FC236}">
                <a16:creationId xmlns:a16="http://schemas.microsoft.com/office/drawing/2014/main" id="{C8C0E51A-A900-B0D9-9623-A562AE5045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3004115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a:xfrm>
            <a:off x="634058" y="1002588"/>
            <a:ext cx="9729142" cy="615553"/>
          </a:xfrm>
        </p:spPr>
        <p:txBody>
          <a:bodyPr/>
          <a:lstStyle/>
          <a:p>
            <a:r>
              <a:rPr lang="en-US" dirty="0"/>
              <a:t>Tax Planning</a:t>
            </a:r>
          </a:p>
        </p:txBody>
      </p:sp>
      <p:sp>
        <p:nvSpPr>
          <p:cNvPr id="9" name="TextBox 18">
            <a:extLst>
              <a:ext uri="{FF2B5EF4-FFF2-40B4-BE49-F238E27FC236}">
                <a16:creationId xmlns:a16="http://schemas.microsoft.com/office/drawing/2014/main" id="{54A91272-919F-5B49-A781-B3378DBA45D7}"/>
              </a:ext>
            </a:extLst>
          </p:cNvPr>
          <p:cNvSpPr txBox="1"/>
          <p:nvPr/>
        </p:nvSpPr>
        <p:spPr>
          <a:xfrm>
            <a:off x="625274" y="5964549"/>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5" name="Rectangle 1">
            <a:extLst>
              <a:ext uri="{FF2B5EF4-FFF2-40B4-BE49-F238E27FC236}">
                <a16:creationId xmlns:a16="http://schemas.microsoft.com/office/drawing/2014/main" id="{3F31BD3F-3209-8C35-8B77-0F8E76D91E88}"/>
              </a:ext>
            </a:extLst>
          </p:cNvPr>
          <p:cNvSpPr>
            <a:spLocks noChangeArrowheads="1"/>
          </p:cNvSpPr>
          <p:nvPr/>
        </p:nvSpPr>
        <p:spPr bwMode="auto">
          <a:xfrm>
            <a:off x="4662488" y="209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Placeholder 2">
            <a:extLst>
              <a:ext uri="{FF2B5EF4-FFF2-40B4-BE49-F238E27FC236}">
                <a16:creationId xmlns:a16="http://schemas.microsoft.com/office/drawing/2014/main" id="{B065A7B4-BE2A-BDBE-2827-F87FA77BDA07}"/>
              </a:ext>
            </a:extLst>
          </p:cNvPr>
          <p:cNvSpPr txBox="1">
            <a:spLocks/>
          </p:cNvSpPr>
          <p:nvPr/>
        </p:nvSpPr>
        <p:spPr>
          <a:xfrm>
            <a:off x="634058" y="1748718"/>
            <a:ext cx="8052742"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You will pay tax on only 85 percent of your Social Security benefits, based on Internal Revenue Service (IRS) rules. </a:t>
            </a:r>
          </a:p>
          <a:p>
            <a:pPr>
              <a:lnSpc>
                <a:spcPct val="100000"/>
              </a:lnSpc>
            </a:pPr>
            <a:r>
              <a:rPr lang="en-US" sz="1600" b="0" spc="0" dirty="0">
                <a:solidFill>
                  <a:srgbClr val="A12B2A"/>
                </a:solidFill>
              </a:rPr>
              <a:t>If you:</a:t>
            </a:r>
          </a:p>
        </p:txBody>
      </p:sp>
      <p:sp>
        <p:nvSpPr>
          <p:cNvPr id="3" name="TextBox 14">
            <a:extLst>
              <a:ext uri="{FF2B5EF4-FFF2-40B4-BE49-F238E27FC236}">
                <a16:creationId xmlns:a16="http://schemas.microsoft.com/office/drawing/2014/main" id="{AE274A82-68C3-9549-AFFE-05004951FDEF}"/>
              </a:ext>
            </a:extLst>
          </p:cNvPr>
          <p:cNvSpPr txBox="1"/>
          <p:nvPr/>
        </p:nvSpPr>
        <p:spPr>
          <a:xfrm>
            <a:off x="2144921" y="2741632"/>
            <a:ext cx="8865781" cy="68736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50"/>
              </a:spcAft>
            </a:pPr>
            <a:r>
              <a:rPr lang="en-US" sz="1600" b="1" spc="-30" dirty="0">
                <a:solidFill>
                  <a:srgbClr val="003764"/>
                </a:solidFill>
                <a:latin typeface="Lato" panose="020F0502020204030203" pitchFamily="34" charset="0"/>
                <a:ea typeface="Lato" panose="020F0502020204030203" pitchFamily="34" charset="0"/>
                <a:cs typeface="Lato" panose="020F0502020204030203" pitchFamily="34" charset="0"/>
              </a:rPr>
              <a:t>File a federal tax return as an "individual" and your “combined income” is </a:t>
            </a:r>
          </a:p>
          <a:p>
            <a:pPr>
              <a:spcAft>
                <a:spcPts val="50"/>
              </a:spcAft>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Between $25,000 and $34,000, you may have to pay income tax on up to 50 percent of your benefits.</a:t>
            </a:r>
          </a:p>
          <a:p>
            <a:pPr>
              <a:spcAft>
                <a:spcPts val="50"/>
              </a:spcAft>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More than $34,000, up to 85 percent of your benefits may be taxable.</a:t>
            </a:r>
          </a:p>
        </p:txBody>
      </p:sp>
      <p:sp>
        <p:nvSpPr>
          <p:cNvPr id="10" name="TextBox 15">
            <a:extLst>
              <a:ext uri="{FF2B5EF4-FFF2-40B4-BE49-F238E27FC236}">
                <a16:creationId xmlns:a16="http://schemas.microsoft.com/office/drawing/2014/main" id="{FD08C233-D816-A944-9380-774D37400D78}"/>
              </a:ext>
            </a:extLst>
          </p:cNvPr>
          <p:cNvSpPr txBox="1"/>
          <p:nvPr/>
        </p:nvSpPr>
        <p:spPr>
          <a:xfrm>
            <a:off x="2144922" y="3942468"/>
            <a:ext cx="9436890" cy="68736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50"/>
              </a:spcAft>
            </a:pPr>
            <a:r>
              <a:rPr lang="en-US" sz="1600" b="1" spc="-30" dirty="0">
                <a:solidFill>
                  <a:srgbClr val="003764"/>
                </a:solidFill>
                <a:latin typeface="Lato" panose="020F0502020204030203" pitchFamily="34" charset="0"/>
                <a:ea typeface="Lato" panose="020F0502020204030203" pitchFamily="34" charset="0"/>
                <a:cs typeface="Lato" panose="020F0502020204030203" pitchFamily="34" charset="0"/>
              </a:rPr>
              <a:t>File a joint return, and you and your spouse have a “combined income” that is</a:t>
            </a:r>
          </a:p>
          <a:p>
            <a:pPr>
              <a:spcAft>
                <a:spcPts val="50"/>
              </a:spcAft>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Between $32,000 and $44,000, you may have to pay income tax on up to 50 percent of your benefits.</a:t>
            </a:r>
          </a:p>
          <a:p>
            <a:pPr>
              <a:spcAft>
                <a:spcPts val="50"/>
              </a:spcAft>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More than $44,000, up to 85 percent of your benefits may be taxable.</a:t>
            </a:r>
          </a:p>
        </p:txBody>
      </p:sp>
      <p:sp>
        <p:nvSpPr>
          <p:cNvPr id="11" name="TextBox 16">
            <a:extLst>
              <a:ext uri="{FF2B5EF4-FFF2-40B4-BE49-F238E27FC236}">
                <a16:creationId xmlns:a16="http://schemas.microsoft.com/office/drawing/2014/main" id="{03870398-41DF-B34B-B78C-85821149BA4F}"/>
              </a:ext>
            </a:extLst>
          </p:cNvPr>
          <p:cNvSpPr txBox="1"/>
          <p:nvPr/>
        </p:nvSpPr>
        <p:spPr>
          <a:xfrm>
            <a:off x="2144922" y="5143304"/>
            <a:ext cx="7570779" cy="46166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50"/>
              </a:spcAft>
            </a:pPr>
            <a:r>
              <a:rPr lang="en-US" b="1" spc="-30" dirty="0">
                <a:solidFill>
                  <a:srgbClr val="003764"/>
                </a:solidFill>
                <a:latin typeface="Lato" panose="020F0502020204030203" pitchFamily="34" charset="0"/>
                <a:ea typeface="Lato" panose="020F0502020204030203" pitchFamily="34" charset="0"/>
                <a:cs typeface="Lato" panose="020F0502020204030203" pitchFamily="34" charset="0"/>
              </a:rPr>
              <a:t>“</a:t>
            </a:r>
            <a:r>
              <a:rPr lang="en-US" sz="1600" b="1" spc="-30" dirty="0">
                <a:solidFill>
                  <a:srgbClr val="003764"/>
                </a:solidFill>
                <a:latin typeface="Lato" panose="020F0502020204030203" pitchFamily="34" charset="0"/>
                <a:ea typeface="Lato" panose="020F0502020204030203" pitchFamily="34" charset="0"/>
                <a:cs typeface="Lato" panose="020F0502020204030203" pitchFamily="34" charset="0"/>
              </a:rPr>
              <a:t>Combined income” includes your adjusted gross income, tax-exempt interest income and half of your Social Security benefits. </a:t>
            </a:r>
            <a:endParaRPr lang="en-US" sz="1400" dirty="0">
              <a:solidFill>
                <a:srgbClr val="24272A"/>
              </a:solidFill>
              <a:latin typeface="Lato" panose="020F0502020204030203" pitchFamily="34" charset="0"/>
              <a:ea typeface="Lato" panose="020F0502020204030203" pitchFamily="34" charset="0"/>
              <a:cs typeface="Lato" panose="020F0502020204030203" pitchFamily="34" charset="0"/>
            </a:endParaRPr>
          </a:p>
        </p:txBody>
      </p:sp>
      <p:sp>
        <p:nvSpPr>
          <p:cNvPr id="12" name="Oval 11">
            <a:extLst>
              <a:ext uri="{FF2B5EF4-FFF2-40B4-BE49-F238E27FC236}">
                <a16:creationId xmlns:a16="http://schemas.microsoft.com/office/drawing/2014/main" id="{F5B4570A-85E5-C746-9F22-9F0455B2DEDE}"/>
              </a:ext>
            </a:extLst>
          </p:cNvPr>
          <p:cNvSpPr/>
          <p:nvPr/>
        </p:nvSpPr>
        <p:spPr>
          <a:xfrm>
            <a:off x="1390117" y="2741633"/>
            <a:ext cx="545517" cy="545517"/>
          </a:xfrm>
          <a:prstGeom prst="ellipse">
            <a:avLst/>
          </a:prstGeom>
          <a:solidFill>
            <a:srgbClr val="A328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13" name="Oval 12">
            <a:extLst>
              <a:ext uri="{FF2B5EF4-FFF2-40B4-BE49-F238E27FC236}">
                <a16:creationId xmlns:a16="http://schemas.microsoft.com/office/drawing/2014/main" id="{868E4D84-0B99-0443-9248-283983C495E0}"/>
              </a:ext>
            </a:extLst>
          </p:cNvPr>
          <p:cNvSpPr/>
          <p:nvPr/>
        </p:nvSpPr>
        <p:spPr>
          <a:xfrm>
            <a:off x="1390117" y="5143309"/>
            <a:ext cx="545517" cy="545517"/>
          </a:xfrm>
          <a:prstGeom prst="ellipse">
            <a:avLst/>
          </a:prstGeom>
          <a:solidFill>
            <a:srgbClr val="A328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14" name="Oval 13">
            <a:extLst>
              <a:ext uri="{FF2B5EF4-FFF2-40B4-BE49-F238E27FC236}">
                <a16:creationId xmlns:a16="http://schemas.microsoft.com/office/drawing/2014/main" id="{F844061D-F289-4943-B96C-856B196971CC}"/>
              </a:ext>
            </a:extLst>
          </p:cNvPr>
          <p:cNvSpPr/>
          <p:nvPr/>
        </p:nvSpPr>
        <p:spPr>
          <a:xfrm>
            <a:off x="1390117" y="3942470"/>
            <a:ext cx="545517" cy="545517"/>
          </a:xfrm>
          <a:prstGeom prst="ellipse">
            <a:avLst/>
          </a:prstGeom>
          <a:solidFill>
            <a:srgbClr val="A328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716">
              <a:latin typeface="Arial Regular" charset="0"/>
            </a:endParaRPr>
          </a:p>
        </p:txBody>
      </p:sp>
      <p:sp>
        <p:nvSpPr>
          <p:cNvPr id="15" name="Freeform 251">
            <a:extLst>
              <a:ext uri="{FF2B5EF4-FFF2-40B4-BE49-F238E27FC236}">
                <a16:creationId xmlns:a16="http://schemas.microsoft.com/office/drawing/2014/main" id="{5C6FE22D-BB1F-0F4A-9708-3919D727AC5E}"/>
              </a:ext>
            </a:extLst>
          </p:cNvPr>
          <p:cNvSpPr>
            <a:spLocks noEditPoints="1"/>
          </p:cNvSpPr>
          <p:nvPr/>
        </p:nvSpPr>
        <p:spPr bwMode="auto">
          <a:xfrm>
            <a:off x="1556578" y="2901201"/>
            <a:ext cx="238488" cy="199876"/>
          </a:xfrm>
          <a:custGeom>
            <a:avLst/>
            <a:gdLst>
              <a:gd name="T0" fmla="*/ 158 w 158"/>
              <a:gd name="T1" fmla="*/ 46 h 133"/>
              <a:gd name="T2" fmla="*/ 158 w 158"/>
              <a:gd name="T3" fmla="*/ 112 h 133"/>
              <a:gd name="T4" fmla="*/ 151 w 158"/>
              <a:gd name="T5" fmla="*/ 127 h 133"/>
              <a:gd name="T6" fmla="*/ 136 w 158"/>
              <a:gd name="T7" fmla="*/ 133 h 133"/>
              <a:gd name="T8" fmla="*/ 22 w 158"/>
              <a:gd name="T9" fmla="*/ 133 h 133"/>
              <a:gd name="T10" fmla="*/ 7 w 158"/>
              <a:gd name="T11" fmla="*/ 127 h 133"/>
              <a:gd name="T12" fmla="*/ 0 w 158"/>
              <a:gd name="T13" fmla="*/ 112 h 133"/>
              <a:gd name="T14" fmla="*/ 0 w 158"/>
              <a:gd name="T15" fmla="*/ 21 h 133"/>
              <a:gd name="T16" fmla="*/ 7 w 158"/>
              <a:gd name="T17" fmla="*/ 7 h 133"/>
              <a:gd name="T18" fmla="*/ 22 w 158"/>
              <a:gd name="T19" fmla="*/ 0 h 133"/>
              <a:gd name="T20" fmla="*/ 52 w 158"/>
              <a:gd name="T21" fmla="*/ 0 h 133"/>
              <a:gd name="T22" fmla="*/ 67 w 158"/>
              <a:gd name="T23" fmla="*/ 7 h 133"/>
              <a:gd name="T24" fmla="*/ 73 w 158"/>
              <a:gd name="T25" fmla="*/ 21 h 133"/>
              <a:gd name="T26" fmla="*/ 73 w 158"/>
              <a:gd name="T27" fmla="*/ 25 h 133"/>
              <a:gd name="T28" fmla="*/ 136 w 158"/>
              <a:gd name="T29" fmla="*/ 25 h 133"/>
              <a:gd name="T30" fmla="*/ 151 w 158"/>
              <a:gd name="T31" fmla="*/ 31 h 133"/>
              <a:gd name="T32" fmla="*/ 158 w 158"/>
              <a:gd name="T33" fmla="*/ 46 h 133"/>
              <a:gd name="T34" fmla="*/ 146 w 158"/>
              <a:gd name="T35" fmla="*/ 112 h 133"/>
              <a:gd name="T36" fmla="*/ 146 w 158"/>
              <a:gd name="T37" fmla="*/ 46 h 133"/>
              <a:gd name="T38" fmla="*/ 143 w 158"/>
              <a:gd name="T39" fmla="*/ 39 h 133"/>
              <a:gd name="T40" fmla="*/ 136 w 158"/>
              <a:gd name="T41" fmla="*/ 37 h 133"/>
              <a:gd name="T42" fmla="*/ 70 w 158"/>
              <a:gd name="T43" fmla="*/ 37 h 133"/>
              <a:gd name="T44" fmla="*/ 63 w 158"/>
              <a:gd name="T45" fmla="*/ 34 h 133"/>
              <a:gd name="T46" fmla="*/ 61 w 158"/>
              <a:gd name="T47" fmla="*/ 28 h 133"/>
              <a:gd name="T48" fmla="*/ 61 w 158"/>
              <a:gd name="T49" fmla="*/ 21 h 133"/>
              <a:gd name="T50" fmla="*/ 58 w 158"/>
              <a:gd name="T51" fmla="*/ 15 h 133"/>
              <a:gd name="T52" fmla="*/ 52 w 158"/>
              <a:gd name="T53" fmla="*/ 12 h 133"/>
              <a:gd name="T54" fmla="*/ 22 w 158"/>
              <a:gd name="T55" fmla="*/ 12 h 133"/>
              <a:gd name="T56" fmla="*/ 15 w 158"/>
              <a:gd name="T57" fmla="*/ 15 h 133"/>
              <a:gd name="T58" fmla="*/ 12 w 158"/>
              <a:gd name="T59" fmla="*/ 21 h 133"/>
              <a:gd name="T60" fmla="*/ 12 w 158"/>
              <a:gd name="T61" fmla="*/ 112 h 133"/>
              <a:gd name="T62" fmla="*/ 15 w 158"/>
              <a:gd name="T63" fmla="*/ 119 h 133"/>
              <a:gd name="T64" fmla="*/ 22 w 158"/>
              <a:gd name="T65" fmla="*/ 121 h 133"/>
              <a:gd name="T66" fmla="*/ 136 w 158"/>
              <a:gd name="T67" fmla="*/ 121 h 133"/>
              <a:gd name="T68" fmla="*/ 143 w 158"/>
              <a:gd name="T69" fmla="*/ 119 h 133"/>
              <a:gd name="T70" fmla="*/ 146 w 158"/>
              <a:gd name="T71"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33">
                <a:moveTo>
                  <a:pt x="158" y="46"/>
                </a:moveTo>
                <a:cubicBezTo>
                  <a:pt x="158" y="112"/>
                  <a:pt x="158" y="112"/>
                  <a:pt x="158" y="112"/>
                </a:cubicBezTo>
                <a:cubicBezTo>
                  <a:pt x="158" y="118"/>
                  <a:pt x="156" y="123"/>
                  <a:pt x="151" y="127"/>
                </a:cubicBezTo>
                <a:cubicBezTo>
                  <a:pt x="147" y="131"/>
                  <a:pt x="142" y="133"/>
                  <a:pt x="136" y="133"/>
                </a:cubicBezTo>
                <a:cubicBezTo>
                  <a:pt x="22" y="133"/>
                  <a:pt x="22" y="133"/>
                  <a:pt x="22" y="133"/>
                </a:cubicBezTo>
                <a:cubicBezTo>
                  <a:pt x="16" y="133"/>
                  <a:pt x="11" y="131"/>
                  <a:pt x="7" y="127"/>
                </a:cubicBezTo>
                <a:cubicBezTo>
                  <a:pt x="2" y="123"/>
                  <a:pt x="0" y="118"/>
                  <a:pt x="0" y="112"/>
                </a:cubicBezTo>
                <a:cubicBezTo>
                  <a:pt x="0" y="21"/>
                  <a:pt x="0" y="21"/>
                  <a:pt x="0" y="21"/>
                </a:cubicBezTo>
                <a:cubicBezTo>
                  <a:pt x="0" y="16"/>
                  <a:pt x="2" y="11"/>
                  <a:pt x="7" y="7"/>
                </a:cubicBezTo>
                <a:cubicBezTo>
                  <a:pt x="11" y="2"/>
                  <a:pt x="16" y="0"/>
                  <a:pt x="22" y="0"/>
                </a:cubicBezTo>
                <a:cubicBezTo>
                  <a:pt x="52" y="0"/>
                  <a:pt x="52" y="0"/>
                  <a:pt x="52" y="0"/>
                </a:cubicBezTo>
                <a:cubicBezTo>
                  <a:pt x="58" y="0"/>
                  <a:pt x="63" y="2"/>
                  <a:pt x="67" y="7"/>
                </a:cubicBezTo>
                <a:cubicBezTo>
                  <a:pt x="71" y="11"/>
                  <a:pt x="73" y="16"/>
                  <a:pt x="73" y="21"/>
                </a:cubicBezTo>
                <a:cubicBezTo>
                  <a:pt x="73" y="25"/>
                  <a:pt x="73" y="25"/>
                  <a:pt x="73" y="25"/>
                </a:cubicBezTo>
                <a:cubicBezTo>
                  <a:pt x="136" y="25"/>
                  <a:pt x="136" y="25"/>
                  <a:pt x="136" y="25"/>
                </a:cubicBezTo>
                <a:cubicBezTo>
                  <a:pt x="142" y="25"/>
                  <a:pt x="147" y="27"/>
                  <a:pt x="151" y="31"/>
                </a:cubicBezTo>
                <a:cubicBezTo>
                  <a:pt x="156" y="35"/>
                  <a:pt x="158" y="40"/>
                  <a:pt x="158" y="46"/>
                </a:cubicBezTo>
                <a:close/>
                <a:moveTo>
                  <a:pt x="146" y="112"/>
                </a:moveTo>
                <a:cubicBezTo>
                  <a:pt x="146" y="46"/>
                  <a:pt x="146" y="46"/>
                  <a:pt x="146" y="46"/>
                </a:cubicBezTo>
                <a:cubicBezTo>
                  <a:pt x="146" y="43"/>
                  <a:pt x="145" y="41"/>
                  <a:pt x="143" y="39"/>
                </a:cubicBezTo>
                <a:cubicBezTo>
                  <a:pt x="141" y="38"/>
                  <a:pt x="139" y="37"/>
                  <a:pt x="136" y="37"/>
                </a:cubicBezTo>
                <a:cubicBezTo>
                  <a:pt x="70" y="37"/>
                  <a:pt x="70" y="37"/>
                  <a:pt x="70" y="37"/>
                </a:cubicBezTo>
                <a:cubicBezTo>
                  <a:pt x="67" y="37"/>
                  <a:pt x="65" y="36"/>
                  <a:pt x="63" y="34"/>
                </a:cubicBezTo>
                <a:cubicBezTo>
                  <a:pt x="62" y="32"/>
                  <a:pt x="61" y="30"/>
                  <a:pt x="61" y="28"/>
                </a:cubicBezTo>
                <a:cubicBezTo>
                  <a:pt x="61" y="21"/>
                  <a:pt x="61" y="21"/>
                  <a:pt x="61" y="21"/>
                </a:cubicBezTo>
                <a:cubicBezTo>
                  <a:pt x="61" y="19"/>
                  <a:pt x="60" y="17"/>
                  <a:pt x="58" y="15"/>
                </a:cubicBezTo>
                <a:cubicBezTo>
                  <a:pt x="56" y="13"/>
                  <a:pt x="54" y="12"/>
                  <a:pt x="52" y="12"/>
                </a:cubicBezTo>
                <a:cubicBezTo>
                  <a:pt x="22" y="12"/>
                  <a:pt x="22" y="12"/>
                  <a:pt x="22" y="12"/>
                </a:cubicBezTo>
                <a:cubicBezTo>
                  <a:pt x="19" y="12"/>
                  <a:pt x="17" y="13"/>
                  <a:pt x="15" y="15"/>
                </a:cubicBezTo>
                <a:cubicBezTo>
                  <a:pt x="13" y="17"/>
                  <a:pt x="12" y="19"/>
                  <a:pt x="12" y="21"/>
                </a:cubicBezTo>
                <a:cubicBezTo>
                  <a:pt x="12" y="112"/>
                  <a:pt x="12" y="112"/>
                  <a:pt x="12" y="112"/>
                </a:cubicBezTo>
                <a:cubicBezTo>
                  <a:pt x="12" y="115"/>
                  <a:pt x="13" y="117"/>
                  <a:pt x="15" y="119"/>
                </a:cubicBezTo>
                <a:cubicBezTo>
                  <a:pt x="17" y="120"/>
                  <a:pt x="19" y="121"/>
                  <a:pt x="22" y="121"/>
                </a:cubicBezTo>
                <a:cubicBezTo>
                  <a:pt x="136" y="121"/>
                  <a:pt x="136" y="121"/>
                  <a:pt x="136" y="121"/>
                </a:cubicBezTo>
                <a:cubicBezTo>
                  <a:pt x="139" y="121"/>
                  <a:pt x="141" y="120"/>
                  <a:pt x="143" y="119"/>
                </a:cubicBezTo>
                <a:cubicBezTo>
                  <a:pt x="145" y="117"/>
                  <a:pt x="146" y="115"/>
                  <a:pt x="146" y="112"/>
                </a:cubicBezTo>
                <a:close/>
              </a:path>
            </a:pathLst>
          </a:custGeom>
          <a:solidFill>
            <a:schemeClr val="bg1"/>
          </a:solidFill>
          <a:ln>
            <a:noFill/>
          </a:ln>
        </p:spPr>
        <p:txBody>
          <a:bodyPr vert="horz" wrap="square" lIns="99060" tIns="49530" rIns="99060" bIns="495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16">
              <a:latin typeface="Arial Regular" charset="0"/>
            </a:endParaRPr>
          </a:p>
        </p:txBody>
      </p:sp>
      <p:sp>
        <p:nvSpPr>
          <p:cNvPr id="16" name="Freeform 178">
            <a:extLst>
              <a:ext uri="{FF2B5EF4-FFF2-40B4-BE49-F238E27FC236}">
                <a16:creationId xmlns:a16="http://schemas.microsoft.com/office/drawing/2014/main" id="{88957886-34AC-5F42-B1DB-CD92F02A6391}"/>
              </a:ext>
            </a:extLst>
          </p:cNvPr>
          <p:cNvSpPr>
            <a:spLocks noEditPoints="1"/>
          </p:cNvSpPr>
          <p:nvPr/>
        </p:nvSpPr>
        <p:spPr bwMode="auto">
          <a:xfrm>
            <a:off x="1535737" y="4088394"/>
            <a:ext cx="253667" cy="253667"/>
          </a:xfrm>
          <a:custGeom>
            <a:avLst/>
            <a:gdLst>
              <a:gd name="T0" fmla="*/ 160 w 170"/>
              <a:gd name="T1" fmla="*/ 37 h 170"/>
              <a:gd name="T2" fmla="*/ 167 w 170"/>
              <a:gd name="T3" fmla="*/ 39 h 170"/>
              <a:gd name="T4" fmla="*/ 170 w 170"/>
              <a:gd name="T5" fmla="*/ 46 h 170"/>
              <a:gd name="T6" fmla="*/ 170 w 170"/>
              <a:gd name="T7" fmla="*/ 161 h 170"/>
              <a:gd name="T8" fmla="*/ 167 w 170"/>
              <a:gd name="T9" fmla="*/ 167 h 170"/>
              <a:gd name="T10" fmla="*/ 160 w 170"/>
              <a:gd name="T11" fmla="*/ 170 h 170"/>
              <a:gd name="T12" fmla="*/ 70 w 170"/>
              <a:gd name="T13" fmla="*/ 170 h 170"/>
              <a:gd name="T14" fmla="*/ 63 w 170"/>
              <a:gd name="T15" fmla="*/ 167 h 170"/>
              <a:gd name="T16" fmla="*/ 61 w 170"/>
              <a:gd name="T17" fmla="*/ 161 h 170"/>
              <a:gd name="T18" fmla="*/ 61 w 170"/>
              <a:gd name="T19" fmla="*/ 133 h 170"/>
              <a:gd name="T20" fmla="*/ 9 w 170"/>
              <a:gd name="T21" fmla="*/ 133 h 170"/>
              <a:gd name="T22" fmla="*/ 3 w 170"/>
              <a:gd name="T23" fmla="*/ 131 h 170"/>
              <a:gd name="T24" fmla="*/ 0 w 170"/>
              <a:gd name="T25" fmla="*/ 124 h 170"/>
              <a:gd name="T26" fmla="*/ 0 w 170"/>
              <a:gd name="T27" fmla="*/ 61 h 170"/>
              <a:gd name="T28" fmla="*/ 2 w 170"/>
              <a:gd name="T29" fmla="*/ 52 h 170"/>
              <a:gd name="T30" fmla="*/ 7 w 170"/>
              <a:gd name="T31" fmla="*/ 45 h 170"/>
              <a:gd name="T32" fmla="*/ 45 w 170"/>
              <a:gd name="T33" fmla="*/ 7 h 170"/>
              <a:gd name="T34" fmla="*/ 52 w 170"/>
              <a:gd name="T35" fmla="*/ 2 h 170"/>
              <a:gd name="T36" fmla="*/ 61 w 170"/>
              <a:gd name="T37" fmla="*/ 0 h 170"/>
              <a:gd name="T38" fmla="*/ 100 w 170"/>
              <a:gd name="T39" fmla="*/ 0 h 170"/>
              <a:gd name="T40" fmla="*/ 106 w 170"/>
              <a:gd name="T41" fmla="*/ 3 h 170"/>
              <a:gd name="T42" fmla="*/ 109 w 170"/>
              <a:gd name="T43" fmla="*/ 9 h 170"/>
              <a:gd name="T44" fmla="*/ 109 w 170"/>
              <a:gd name="T45" fmla="*/ 40 h 170"/>
              <a:gd name="T46" fmla="*/ 121 w 170"/>
              <a:gd name="T47" fmla="*/ 37 h 170"/>
              <a:gd name="T48" fmla="*/ 160 w 170"/>
              <a:gd name="T49" fmla="*/ 37 h 170"/>
              <a:gd name="T50" fmla="*/ 67 w 170"/>
              <a:gd name="T51" fmla="*/ 82 h 170"/>
              <a:gd name="T52" fmla="*/ 97 w 170"/>
              <a:gd name="T53" fmla="*/ 52 h 170"/>
              <a:gd name="T54" fmla="*/ 97 w 170"/>
              <a:gd name="T55" fmla="*/ 12 h 170"/>
              <a:gd name="T56" fmla="*/ 61 w 170"/>
              <a:gd name="T57" fmla="*/ 12 h 170"/>
              <a:gd name="T58" fmla="*/ 61 w 170"/>
              <a:gd name="T59" fmla="*/ 52 h 170"/>
              <a:gd name="T60" fmla="*/ 58 w 170"/>
              <a:gd name="T61" fmla="*/ 58 h 170"/>
              <a:gd name="T62" fmla="*/ 52 w 170"/>
              <a:gd name="T63" fmla="*/ 61 h 170"/>
              <a:gd name="T64" fmla="*/ 12 w 170"/>
              <a:gd name="T65" fmla="*/ 61 h 170"/>
              <a:gd name="T66" fmla="*/ 12 w 170"/>
              <a:gd name="T67" fmla="*/ 121 h 170"/>
              <a:gd name="T68" fmla="*/ 61 w 170"/>
              <a:gd name="T69" fmla="*/ 121 h 170"/>
              <a:gd name="T70" fmla="*/ 61 w 170"/>
              <a:gd name="T71" fmla="*/ 97 h 170"/>
              <a:gd name="T72" fmla="*/ 63 w 170"/>
              <a:gd name="T73" fmla="*/ 89 h 170"/>
              <a:gd name="T74" fmla="*/ 67 w 170"/>
              <a:gd name="T75" fmla="*/ 82 h 170"/>
              <a:gd name="T76" fmla="*/ 49 w 170"/>
              <a:gd name="T77" fmla="*/ 20 h 170"/>
              <a:gd name="T78" fmla="*/ 20 w 170"/>
              <a:gd name="T79" fmla="*/ 49 h 170"/>
              <a:gd name="T80" fmla="*/ 49 w 170"/>
              <a:gd name="T81" fmla="*/ 49 h 170"/>
              <a:gd name="T82" fmla="*/ 49 w 170"/>
              <a:gd name="T83" fmla="*/ 20 h 170"/>
              <a:gd name="T84" fmla="*/ 157 w 170"/>
              <a:gd name="T85" fmla="*/ 158 h 170"/>
              <a:gd name="T86" fmla="*/ 157 w 170"/>
              <a:gd name="T87" fmla="*/ 49 h 170"/>
              <a:gd name="T88" fmla="*/ 121 w 170"/>
              <a:gd name="T89" fmla="*/ 49 h 170"/>
              <a:gd name="T90" fmla="*/ 121 w 170"/>
              <a:gd name="T91" fmla="*/ 88 h 170"/>
              <a:gd name="T92" fmla="*/ 118 w 170"/>
              <a:gd name="T93" fmla="*/ 94 h 170"/>
              <a:gd name="T94" fmla="*/ 112 w 170"/>
              <a:gd name="T95" fmla="*/ 97 h 170"/>
              <a:gd name="T96" fmla="*/ 73 w 170"/>
              <a:gd name="T97" fmla="*/ 97 h 170"/>
              <a:gd name="T98" fmla="*/ 73 w 170"/>
              <a:gd name="T99" fmla="*/ 158 h 170"/>
              <a:gd name="T100" fmla="*/ 157 w 170"/>
              <a:gd name="T101" fmla="*/ 158 h 170"/>
              <a:gd name="T102" fmla="*/ 109 w 170"/>
              <a:gd name="T103" fmla="*/ 57 h 170"/>
              <a:gd name="T104" fmla="*/ 81 w 170"/>
              <a:gd name="T105" fmla="*/ 85 h 170"/>
              <a:gd name="T106" fmla="*/ 109 w 170"/>
              <a:gd name="T107" fmla="*/ 85 h 170"/>
              <a:gd name="T108" fmla="*/ 109 w 170"/>
              <a:gd name="T109"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170">
                <a:moveTo>
                  <a:pt x="160" y="37"/>
                </a:moveTo>
                <a:cubicBezTo>
                  <a:pt x="163" y="37"/>
                  <a:pt x="165" y="37"/>
                  <a:pt x="167" y="39"/>
                </a:cubicBezTo>
                <a:cubicBezTo>
                  <a:pt x="169" y="41"/>
                  <a:pt x="170" y="43"/>
                  <a:pt x="170" y="46"/>
                </a:cubicBezTo>
                <a:cubicBezTo>
                  <a:pt x="170" y="161"/>
                  <a:pt x="170" y="161"/>
                  <a:pt x="170" y="161"/>
                </a:cubicBezTo>
                <a:cubicBezTo>
                  <a:pt x="170" y="163"/>
                  <a:pt x="169" y="165"/>
                  <a:pt x="167" y="167"/>
                </a:cubicBezTo>
                <a:cubicBezTo>
                  <a:pt x="165" y="169"/>
                  <a:pt x="163" y="170"/>
                  <a:pt x="160" y="170"/>
                </a:cubicBezTo>
                <a:cubicBezTo>
                  <a:pt x="70" y="170"/>
                  <a:pt x="70" y="170"/>
                  <a:pt x="70" y="170"/>
                </a:cubicBezTo>
                <a:cubicBezTo>
                  <a:pt x="67" y="170"/>
                  <a:pt x="65" y="169"/>
                  <a:pt x="63" y="167"/>
                </a:cubicBezTo>
                <a:cubicBezTo>
                  <a:pt x="62" y="165"/>
                  <a:pt x="61" y="163"/>
                  <a:pt x="61" y="161"/>
                </a:cubicBezTo>
                <a:cubicBezTo>
                  <a:pt x="61" y="133"/>
                  <a:pt x="61" y="133"/>
                  <a:pt x="61" y="133"/>
                </a:cubicBezTo>
                <a:cubicBezTo>
                  <a:pt x="9" y="133"/>
                  <a:pt x="9" y="133"/>
                  <a:pt x="9" y="133"/>
                </a:cubicBezTo>
                <a:cubicBezTo>
                  <a:pt x="7" y="133"/>
                  <a:pt x="5" y="132"/>
                  <a:pt x="3" y="131"/>
                </a:cubicBezTo>
                <a:cubicBezTo>
                  <a:pt x="1" y="129"/>
                  <a:pt x="0" y="127"/>
                  <a:pt x="0" y="124"/>
                </a:cubicBezTo>
                <a:cubicBezTo>
                  <a:pt x="0" y="61"/>
                  <a:pt x="0" y="61"/>
                  <a:pt x="0" y="61"/>
                </a:cubicBezTo>
                <a:cubicBezTo>
                  <a:pt x="0" y="58"/>
                  <a:pt x="1" y="55"/>
                  <a:pt x="2" y="52"/>
                </a:cubicBezTo>
                <a:cubicBezTo>
                  <a:pt x="3" y="49"/>
                  <a:pt x="5" y="47"/>
                  <a:pt x="7" y="45"/>
                </a:cubicBezTo>
                <a:cubicBezTo>
                  <a:pt x="45" y="7"/>
                  <a:pt x="45" y="7"/>
                  <a:pt x="45" y="7"/>
                </a:cubicBezTo>
                <a:cubicBezTo>
                  <a:pt x="47" y="5"/>
                  <a:pt x="49" y="3"/>
                  <a:pt x="52" y="2"/>
                </a:cubicBezTo>
                <a:cubicBezTo>
                  <a:pt x="55" y="1"/>
                  <a:pt x="58" y="0"/>
                  <a:pt x="61" y="0"/>
                </a:cubicBezTo>
                <a:cubicBezTo>
                  <a:pt x="100" y="0"/>
                  <a:pt x="100" y="0"/>
                  <a:pt x="100" y="0"/>
                </a:cubicBezTo>
                <a:cubicBezTo>
                  <a:pt x="102" y="0"/>
                  <a:pt x="105" y="1"/>
                  <a:pt x="106" y="3"/>
                </a:cubicBezTo>
                <a:cubicBezTo>
                  <a:pt x="108" y="5"/>
                  <a:pt x="109" y="7"/>
                  <a:pt x="109" y="9"/>
                </a:cubicBezTo>
                <a:cubicBezTo>
                  <a:pt x="109" y="40"/>
                  <a:pt x="109" y="40"/>
                  <a:pt x="109" y="40"/>
                </a:cubicBezTo>
                <a:cubicBezTo>
                  <a:pt x="113" y="38"/>
                  <a:pt x="117" y="37"/>
                  <a:pt x="121" y="37"/>
                </a:cubicBezTo>
                <a:lnTo>
                  <a:pt x="160" y="37"/>
                </a:lnTo>
                <a:close/>
                <a:moveTo>
                  <a:pt x="67" y="82"/>
                </a:moveTo>
                <a:cubicBezTo>
                  <a:pt x="97" y="52"/>
                  <a:pt x="97" y="52"/>
                  <a:pt x="97" y="52"/>
                </a:cubicBezTo>
                <a:cubicBezTo>
                  <a:pt x="97" y="12"/>
                  <a:pt x="97" y="12"/>
                  <a:pt x="97" y="12"/>
                </a:cubicBezTo>
                <a:cubicBezTo>
                  <a:pt x="61" y="12"/>
                  <a:pt x="61" y="12"/>
                  <a:pt x="61" y="12"/>
                </a:cubicBezTo>
                <a:cubicBezTo>
                  <a:pt x="61" y="52"/>
                  <a:pt x="61" y="52"/>
                  <a:pt x="61" y="52"/>
                </a:cubicBezTo>
                <a:cubicBezTo>
                  <a:pt x="61" y="54"/>
                  <a:pt x="60" y="56"/>
                  <a:pt x="58" y="58"/>
                </a:cubicBezTo>
                <a:cubicBezTo>
                  <a:pt x="56" y="60"/>
                  <a:pt x="54" y="61"/>
                  <a:pt x="52" y="61"/>
                </a:cubicBezTo>
                <a:cubicBezTo>
                  <a:pt x="12" y="61"/>
                  <a:pt x="12" y="61"/>
                  <a:pt x="12" y="61"/>
                </a:cubicBezTo>
                <a:cubicBezTo>
                  <a:pt x="12" y="121"/>
                  <a:pt x="12" y="121"/>
                  <a:pt x="12" y="121"/>
                </a:cubicBezTo>
                <a:cubicBezTo>
                  <a:pt x="61" y="121"/>
                  <a:pt x="61" y="121"/>
                  <a:pt x="61" y="121"/>
                </a:cubicBezTo>
                <a:cubicBezTo>
                  <a:pt x="61" y="97"/>
                  <a:pt x="61" y="97"/>
                  <a:pt x="61" y="97"/>
                </a:cubicBezTo>
                <a:cubicBezTo>
                  <a:pt x="61" y="95"/>
                  <a:pt x="61" y="92"/>
                  <a:pt x="63" y="89"/>
                </a:cubicBezTo>
                <a:cubicBezTo>
                  <a:pt x="64" y="86"/>
                  <a:pt x="65" y="83"/>
                  <a:pt x="67" y="82"/>
                </a:cubicBezTo>
                <a:close/>
                <a:moveTo>
                  <a:pt x="49" y="20"/>
                </a:moveTo>
                <a:cubicBezTo>
                  <a:pt x="20" y="49"/>
                  <a:pt x="20" y="49"/>
                  <a:pt x="20" y="49"/>
                </a:cubicBezTo>
                <a:cubicBezTo>
                  <a:pt x="49" y="49"/>
                  <a:pt x="49" y="49"/>
                  <a:pt x="49" y="49"/>
                </a:cubicBezTo>
                <a:lnTo>
                  <a:pt x="49" y="20"/>
                </a:lnTo>
                <a:close/>
                <a:moveTo>
                  <a:pt x="157" y="158"/>
                </a:moveTo>
                <a:cubicBezTo>
                  <a:pt x="157" y="49"/>
                  <a:pt x="157" y="49"/>
                  <a:pt x="157" y="49"/>
                </a:cubicBezTo>
                <a:cubicBezTo>
                  <a:pt x="121" y="49"/>
                  <a:pt x="121" y="49"/>
                  <a:pt x="121" y="49"/>
                </a:cubicBezTo>
                <a:cubicBezTo>
                  <a:pt x="121" y="88"/>
                  <a:pt x="121" y="88"/>
                  <a:pt x="121" y="88"/>
                </a:cubicBezTo>
                <a:cubicBezTo>
                  <a:pt x="121" y="90"/>
                  <a:pt x="120" y="93"/>
                  <a:pt x="118" y="94"/>
                </a:cubicBezTo>
                <a:cubicBezTo>
                  <a:pt x="117" y="96"/>
                  <a:pt x="115" y="97"/>
                  <a:pt x="112" y="97"/>
                </a:cubicBezTo>
                <a:cubicBezTo>
                  <a:pt x="73" y="97"/>
                  <a:pt x="73" y="97"/>
                  <a:pt x="73" y="97"/>
                </a:cubicBezTo>
                <a:cubicBezTo>
                  <a:pt x="73" y="158"/>
                  <a:pt x="73" y="158"/>
                  <a:pt x="73" y="158"/>
                </a:cubicBezTo>
                <a:lnTo>
                  <a:pt x="157" y="158"/>
                </a:lnTo>
                <a:close/>
                <a:moveTo>
                  <a:pt x="109" y="57"/>
                </a:moveTo>
                <a:cubicBezTo>
                  <a:pt x="81" y="85"/>
                  <a:pt x="81" y="85"/>
                  <a:pt x="81" y="85"/>
                </a:cubicBezTo>
                <a:cubicBezTo>
                  <a:pt x="109" y="85"/>
                  <a:pt x="109" y="85"/>
                  <a:pt x="109" y="85"/>
                </a:cubicBezTo>
                <a:lnTo>
                  <a:pt x="109" y="57"/>
                </a:lnTo>
                <a:close/>
              </a:path>
            </a:pathLst>
          </a:custGeom>
          <a:solidFill>
            <a:schemeClr val="bg1"/>
          </a:solidFill>
          <a:ln>
            <a:noFill/>
          </a:ln>
        </p:spPr>
        <p:txBody>
          <a:bodyPr vert="horz" wrap="square" lIns="99060" tIns="49530" rIns="99060" bIns="495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16">
              <a:latin typeface="Arial Regular" charset="0"/>
            </a:endParaRPr>
          </a:p>
        </p:txBody>
      </p:sp>
      <p:sp>
        <p:nvSpPr>
          <p:cNvPr id="17" name="Freeform 364">
            <a:extLst>
              <a:ext uri="{FF2B5EF4-FFF2-40B4-BE49-F238E27FC236}">
                <a16:creationId xmlns:a16="http://schemas.microsoft.com/office/drawing/2014/main" id="{D5582FD1-1D9C-0442-9517-9FC2EF192F26}"/>
              </a:ext>
            </a:extLst>
          </p:cNvPr>
          <p:cNvSpPr>
            <a:spLocks noEditPoints="1"/>
          </p:cNvSpPr>
          <p:nvPr/>
        </p:nvSpPr>
        <p:spPr bwMode="auto">
          <a:xfrm>
            <a:off x="1548220" y="5301173"/>
            <a:ext cx="228703" cy="213581"/>
          </a:xfrm>
          <a:custGeom>
            <a:avLst/>
            <a:gdLst>
              <a:gd name="T0" fmla="*/ 91 w 182"/>
              <a:gd name="T1" fmla="*/ 0 h 170"/>
              <a:gd name="T2" fmla="*/ 182 w 182"/>
              <a:gd name="T3" fmla="*/ 37 h 170"/>
              <a:gd name="T4" fmla="*/ 182 w 182"/>
              <a:gd name="T5" fmla="*/ 49 h 170"/>
              <a:gd name="T6" fmla="*/ 169 w 182"/>
              <a:gd name="T7" fmla="*/ 49 h 170"/>
              <a:gd name="T8" fmla="*/ 167 w 182"/>
              <a:gd name="T9" fmla="*/ 53 h 170"/>
              <a:gd name="T10" fmla="*/ 163 w 182"/>
              <a:gd name="T11" fmla="*/ 55 h 170"/>
              <a:gd name="T12" fmla="*/ 19 w 182"/>
              <a:gd name="T13" fmla="*/ 55 h 170"/>
              <a:gd name="T14" fmla="*/ 14 w 182"/>
              <a:gd name="T15" fmla="*/ 53 h 170"/>
              <a:gd name="T16" fmla="*/ 12 w 182"/>
              <a:gd name="T17" fmla="*/ 49 h 170"/>
              <a:gd name="T18" fmla="*/ 0 w 182"/>
              <a:gd name="T19" fmla="*/ 49 h 170"/>
              <a:gd name="T20" fmla="*/ 0 w 182"/>
              <a:gd name="T21" fmla="*/ 37 h 170"/>
              <a:gd name="T22" fmla="*/ 91 w 182"/>
              <a:gd name="T23" fmla="*/ 0 h 170"/>
              <a:gd name="T24" fmla="*/ 175 w 182"/>
              <a:gd name="T25" fmla="*/ 151 h 170"/>
              <a:gd name="T26" fmla="*/ 180 w 182"/>
              <a:gd name="T27" fmla="*/ 153 h 170"/>
              <a:gd name="T28" fmla="*/ 182 w 182"/>
              <a:gd name="T29" fmla="*/ 158 h 170"/>
              <a:gd name="T30" fmla="*/ 182 w 182"/>
              <a:gd name="T31" fmla="*/ 170 h 170"/>
              <a:gd name="T32" fmla="*/ 0 w 182"/>
              <a:gd name="T33" fmla="*/ 170 h 170"/>
              <a:gd name="T34" fmla="*/ 0 w 182"/>
              <a:gd name="T35" fmla="*/ 158 h 170"/>
              <a:gd name="T36" fmla="*/ 2 w 182"/>
              <a:gd name="T37" fmla="*/ 153 h 170"/>
              <a:gd name="T38" fmla="*/ 7 w 182"/>
              <a:gd name="T39" fmla="*/ 151 h 170"/>
              <a:gd name="T40" fmla="*/ 175 w 182"/>
              <a:gd name="T41" fmla="*/ 151 h 170"/>
              <a:gd name="T42" fmla="*/ 24 w 182"/>
              <a:gd name="T43" fmla="*/ 61 h 170"/>
              <a:gd name="T44" fmla="*/ 48 w 182"/>
              <a:gd name="T45" fmla="*/ 61 h 170"/>
              <a:gd name="T46" fmla="*/ 48 w 182"/>
              <a:gd name="T47" fmla="*/ 133 h 170"/>
              <a:gd name="T48" fmla="*/ 61 w 182"/>
              <a:gd name="T49" fmla="*/ 133 h 170"/>
              <a:gd name="T50" fmla="*/ 61 w 182"/>
              <a:gd name="T51" fmla="*/ 61 h 170"/>
              <a:gd name="T52" fmla="*/ 85 w 182"/>
              <a:gd name="T53" fmla="*/ 61 h 170"/>
              <a:gd name="T54" fmla="*/ 85 w 182"/>
              <a:gd name="T55" fmla="*/ 133 h 170"/>
              <a:gd name="T56" fmla="*/ 97 w 182"/>
              <a:gd name="T57" fmla="*/ 133 h 170"/>
              <a:gd name="T58" fmla="*/ 97 w 182"/>
              <a:gd name="T59" fmla="*/ 61 h 170"/>
              <a:gd name="T60" fmla="*/ 121 w 182"/>
              <a:gd name="T61" fmla="*/ 61 h 170"/>
              <a:gd name="T62" fmla="*/ 121 w 182"/>
              <a:gd name="T63" fmla="*/ 133 h 170"/>
              <a:gd name="T64" fmla="*/ 133 w 182"/>
              <a:gd name="T65" fmla="*/ 133 h 170"/>
              <a:gd name="T66" fmla="*/ 133 w 182"/>
              <a:gd name="T67" fmla="*/ 61 h 170"/>
              <a:gd name="T68" fmla="*/ 157 w 182"/>
              <a:gd name="T69" fmla="*/ 61 h 170"/>
              <a:gd name="T70" fmla="*/ 157 w 182"/>
              <a:gd name="T71" fmla="*/ 133 h 170"/>
              <a:gd name="T72" fmla="*/ 163 w 182"/>
              <a:gd name="T73" fmla="*/ 133 h 170"/>
              <a:gd name="T74" fmla="*/ 167 w 182"/>
              <a:gd name="T75" fmla="*/ 135 h 170"/>
              <a:gd name="T76" fmla="*/ 169 w 182"/>
              <a:gd name="T77" fmla="*/ 139 h 170"/>
              <a:gd name="T78" fmla="*/ 169 w 182"/>
              <a:gd name="T79" fmla="*/ 145 h 170"/>
              <a:gd name="T80" fmla="*/ 12 w 182"/>
              <a:gd name="T81" fmla="*/ 145 h 170"/>
              <a:gd name="T82" fmla="*/ 12 w 182"/>
              <a:gd name="T83" fmla="*/ 139 h 170"/>
              <a:gd name="T84" fmla="*/ 14 w 182"/>
              <a:gd name="T85" fmla="*/ 135 h 170"/>
              <a:gd name="T86" fmla="*/ 19 w 182"/>
              <a:gd name="T87" fmla="*/ 133 h 170"/>
              <a:gd name="T88" fmla="*/ 24 w 182"/>
              <a:gd name="T89" fmla="*/ 133 h 170"/>
              <a:gd name="T90" fmla="*/ 24 w 182"/>
              <a:gd name="T91" fmla="*/ 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70">
                <a:moveTo>
                  <a:pt x="91" y="0"/>
                </a:moveTo>
                <a:cubicBezTo>
                  <a:pt x="182" y="37"/>
                  <a:pt x="182" y="37"/>
                  <a:pt x="182" y="37"/>
                </a:cubicBezTo>
                <a:cubicBezTo>
                  <a:pt x="182" y="49"/>
                  <a:pt x="182" y="49"/>
                  <a:pt x="182" y="49"/>
                </a:cubicBezTo>
                <a:cubicBezTo>
                  <a:pt x="169" y="49"/>
                  <a:pt x="169" y="49"/>
                  <a:pt x="169" y="49"/>
                </a:cubicBezTo>
                <a:cubicBezTo>
                  <a:pt x="169" y="50"/>
                  <a:pt x="169" y="52"/>
                  <a:pt x="167" y="53"/>
                </a:cubicBezTo>
                <a:cubicBezTo>
                  <a:pt x="166" y="54"/>
                  <a:pt x="165" y="55"/>
                  <a:pt x="163" y="55"/>
                </a:cubicBezTo>
                <a:cubicBezTo>
                  <a:pt x="19" y="55"/>
                  <a:pt x="19" y="55"/>
                  <a:pt x="19" y="55"/>
                </a:cubicBezTo>
                <a:cubicBezTo>
                  <a:pt x="17" y="55"/>
                  <a:pt x="15" y="54"/>
                  <a:pt x="14" y="53"/>
                </a:cubicBezTo>
                <a:cubicBezTo>
                  <a:pt x="13" y="52"/>
                  <a:pt x="12" y="50"/>
                  <a:pt x="12" y="49"/>
                </a:cubicBezTo>
                <a:cubicBezTo>
                  <a:pt x="0" y="49"/>
                  <a:pt x="0" y="49"/>
                  <a:pt x="0" y="49"/>
                </a:cubicBezTo>
                <a:cubicBezTo>
                  <a:pt x="0" y="37"/>
                  <a:pt x="0" y="37"/>
                  <a:pt x="0" y="37"/>
                </a:cubicBezTo>
                <a:lnTo>
                  <a:pt x="91" y="0"/>
                </a:lnTo>
                <a:close/>
                <a:moveTo>
                  <a:pt x="175" y="151"/>
                </a:moveTo>
                <a:cubicBezTo>
                  <a:pt x="177" y="151"/>
                  <a:pt x="178" y="152"/>
                  <a:pt x="180" y="153"/>
                </a:cubicBezTo>
                <a:cubicBezTo>
                  <a:pt x="181" y="154"/>
                  <a:pt x="182" y="156"/>
                  <a:pt x="182" y="158"/>
                </a:cubicBezTo>
                <a:cubicBezTo>
                  <a:pt x="182" y="170"/>
                  <a:pt x="182" y="170"/>
                  <a:pt x="182" y="170"/>
                </a:cubicBezTo>
                <a:cubicBezTo>
                  <a:pt x="0" y="170"/>
                  <a:pt x="0" y="170"/>
                  <a:pt x="0" y="170"/>
                </a:cubicBezTo>
                <a:cubicBezTo>
                  <a:pt x="0" y="158"/>
                  <a:pt x="0" y="158"/>
                  <a:pt x="0" y="158"/>
                </a:cubicBezTo>
                <a:cubicBezTo>
                  <a:pt x="0" y="156"/>
                  <a:pt x="1" y="154"/>
                  <a:pt x="2" y="153"/>
                </a:cubicBezTo>
                <a:cubicBezTo>
                  <a:pt x="3" y="152"/>
                  <a:pt x="5" y="151"/>
                  <a:pt x="7" y="151"/>
                </a:cubicBezTo>
                <a:lnTo>
                  <a:pt x="175" y="151"/>
                </a:lnTo>
                <a:close/>
                <a:moveTo>
                  <a:pt x="24" y="61"/>
                </a:moveTo>
                <a:cubicBezTo>
                  <a:pt x="48" y="61"/>
                  <a:pt x="48" y="61"/>
                  <a:pt x="48" y="61"/>
                </a:cubicBezTo>
                <a:cubicBezTo>
                  <a:pt x="48" y="133"/>
                  <a:pt x="48" y="133"/>
                  <a:pt x="48" y="133"/>
                </a:cubicBezTo>
                <a:cubicBezTo>
                  <a:pt x="61" y="133"/>
                  <a:pt x="61" y="133"/>
                  <a:pt x="61" y="133"/>
                </a:cubicBezTo>
                <a:cubicBezTo>
                  <a:pt x="61" y="61"/>
                  <a:pt x="61" y="61"/>
                  <a:pt x="61" y="61"/>
                </a:cubicBezTo>
                <a:cubicBezTo>
                  <a:pt x="85" y="61"/>
                  <a:pt x="85" y="61"/>
                  <a:pt x="85" y="61"/>
                </a:cubicBezTo>
                <a:cubicBezTo>
                  <a:pt x="85" y="133"/>
                  <a:pt x="85" y="133"/>
                  <a:pt x="85" y="133"/>
                </a:cubicBezTo>
                <a:cubicBezTo>
                  <a:pt x="97" y="133"/>
                  <a:pt x="97" y="133"/>
                  <a:pt x="97" y="133"/>
                </a:cubicBezTo>
                <a:cubicBezTo>
                  <a:pt x="97" y="61"/>
                  <a:pt x="97" y="61"/>
                  <a:pt x="97" y="61"/>
                </a:cubicBezTo>
                <a:cubicBezTo>
                  <a:pt x="121" y="61"/>
                  <a:pt x="121" y="61"/>
                  <a:pt x="121" y="61"/>
                </a:cubicBezTo>
                <a:cubicBezTo>
                  <a:pt x="121" y="133"/>
                  <a:pt x="121" y="133"/>
                  <a:pt x="121" y="133"/>
                </a:cubicBezTo>
                <a:cubicBezTo>
                  <a:pt x="133" y="133"/>
                  <a:pt x="133" y="133"/>
                  <a:pt x="133" y="133"/>
                </a:cubicBezTo>
                <a:cubicBezTo>
                  <a:pt x="133" y="61"/>
                  <a:pt x="133" y="61"/>
                  <a:pt x="133" y="61"/>
                </a:cubicBezTo>
                <a:cubicBezTo>
                  <a:pt x="157" y="61"/>
                  <a:pt x="157" y="61"/>
                  <a:pt x="157" y="61"/>
                </a:cubicBezTo>
                <a:cubicBezTo>
                  <a:pt x="157" y="133"/>
                  <a:pt x="157" y="133"/>
                  <a:pt x="157" y="133"/>
                </a:cubicBezTo>
                <a:cubicBezTo>
                  <a:pt x="163" y="133"/>
                  <a:pt x="163" y="133"/>
                  <a:pt x="163" y="133"/>
                </a:cubicBezTo>
                <a:cubicBezTo>
                  <a:pt x="165" y="133"/>
                  <a:pt x="166" y="134"/>
                  <a:pt x="167" y="135"/>
                </a:cubicBezTo>
                <a:cubicBezTo>
                  <a:pt x="169" y="136"/>
                  <a:pt x="169" y="138"/>
                  <a:pt x="169" y="139"/>
                </a:cubicBezTo>
                <a:cubicBezTo>
                  <a:pt x="169" y="145"/>
                  <a:pt x="169" y="145"/>
                  <a:pt x="169" y="145"/>
                </a:cubicBezTo>
                <a:cubicBezTo>
                  <a:pt x="12" y="145"/>
                  <a:pt x="12" y="145"/>
                  <a:pt x="12" y="145"/>
                </a:cubicBezTo>
                <a:cubicBezTo>
                  <a:pt x="12" y="139"/>
                  <a:pt x="12" y="139"/>
                  <a:pt x="12" y="139"/>
                </a:cubicBezTo>
                <a:cubicBezTo>
                  <a:pt x="12" y="138"/>
                  <a:pt x="13" y="136"/>
                  <a:pt x="14" y="135"/>
                </a:cubicBezTo>
                <a:cubicBezTo>
                  <a:pt x="15" y="134"/>
                  <a:pt x="17" y="133"/>
                  <a:pt x="19" y="133"/>
                </a:cubicBezTo>
                <a:cubicBezTo>
                  <a:pt x="24" y="133"/>
                  <a:pt x="24" y="133"/>
                  <a:pt x="24" y="133"/>
                </a:cubicBezTo>
                <a:lnTo>
                  <a:pt x="24" y="61"/>
                </a:lnTo>
                <a:close/>
              </a:path>
            </a:pathLst>
          </a:custGeom>
          <a:solidFill>
            <a:schemeClr val="bg1"/>
          </a:solidFill>
          <a:ln>
            <a:noFill/>
          </a:ln>
        </p:spPr>
        <p:txBody>
          <a:bodyPr vert="horz" wrap="square" lIns="99060" tIns="49530" rIns="99060" bIns="495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16">
              <a:latin typeface="Arial Regular" charset="0"/>
            </a:endParaRPr>
          </a:p>
        </p:txBody>
      </p:sp>
      <p:pic>
        <p:nvPicPr>
          <p:cNvPr id="6" name="Picture 5" descr="A black background with blue and red text&#10;&#10;Description automatically generated">
            <a:extLst>
              <a:ext uri="{FF2B5EF4-FFF2-40B4-BE49-F238E27FC236}">
                <a16:creationId xmlns:a16="http://schemas.microsoft.com/office/drawing/2014/main" id="{12139877-348F-5CF0-6E6D-CAE103F04A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1038044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25D98AA4-3D20-D197-4F2A-6CDBE108E85F}"/>
              </a:ext>
            </a:extLst>
          </p:cNvPr>
          <p:cNvSpPr txBox="1">
            <a:spLocks/>
          </p:cNvSpPr>
          <p:nvPr/>
        </p:nvSpPr>
        <p:spPr>
          <a:xfrm>
            <a:off x="7025532" y="1092907"/>
            <a:ext cx="3975539" cy="984885"/>
          </a:xfrm>
          <a:prstGeom prst="rect">
            <a:avLst/>
          </a:prstGeom>
        </p:spPr>
        <p:txBody>
          <a:bodyPr wrap="square" lIns="0" tIns="0" rIns="0" bIns="0">
            <a:spAutoFit/>
          </a:bodyPr>
          <a:lstStyle>
            <a:lvl1pPr>
              <a:lnSpc>
                <a:spcPct val="80000"/>
              </a:lnSpc>
              <a:defRPr sz="4000" b="0" i="0">
                <a:solidFill>
                  <a:srgbClr val="003764"/>
                </a:solidFill>
                <a:latin typeface="Playfair Display" pitchFamily="2" charset="77"/>
                <a:ea typeface="Playfair Display" pitchFamily="2" charset="77"/>
                <a:cs typeface="Lato" panose="020F0502020204030203" pitchFamily="34" charset="0"/>
              </a:defRPr>
            </a:lvl1pPr>
          </a:lstStyle>
          <a:p>
            <a:r>
              <a:rPr lang="en-US" dirty="0"/>
              <a:t>Social Security Resources</a:t>
            </a:r>
          </a:p>
        </p:txBody>
      </p:sp>
      <p:sp>
        <p:nvSpPr>
          <p:cNvPr id="7" name="Text Placeholder 2">
            <a:extLst>
              <a:ext uri="{FF2B5EF4-FFF2-40B4-BE49-F238E27FC236}">
                <a16:creationId xmlns:a16="http://schemas.microsoft.com/office/drawing/2014/main" id="{233BA4B1-0FD0-84F6-404B-D586739AEB1E}"/>
              </a:ext>
            </a:extLst>
          </p:cNvPr>
          <p:cNvSpPr>
            <a:spLocks noGrp="1"/>
          </p:cNvSpPr>
          <p:nvPr>
            <p:ph type="body" sz="quarter" idx="11" hasCustomPrompt="1"/>
          </p:nvPr>
        </p:nvSpPr>
        <p:spPr>
          <a:xfrm>
            <a:off x="7025532" y="2311585"/>
            <a:ext cx="3293584"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stStyle>
          <a:p>
            <a:pPr lvl="0">
              <a:lnSpc>
                <a:spcPct val="100000"/>
              </a:lnSpc>
            </a:pPr>
            <a:r>
              <a:rPr lang="en-US" sz="1600" b="0" spc="0" dirty="0">
                <a:solidFill>
                  <a:srgbClr val="A12B2A"/>
                </a:solidFill>
              </a:rPr>
              <a:t>Setting up an account,</a:t>
            </a:r>
          </a:p>
        </p:txBody>
      </p:sp>
      <p:pic>
        <p:nvPicPr>
          <p:cNvPr id="6146" name="Picture 2">
            <a:extLst>
              <a:ext uri="{FF2B5EF4-FFF2-40B4-BE49-F238E27FC236}">
                <a16:creationId xmlns:a16="http://schemas.microsoft.com/office/drawing/2014/main" id="{62B0C133-B32C-B95A-92ED-4DA4C0B35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4">
            <a:extLst>
              <a:ext uri="{FF2B5EF4-FFF2-40B4-BE49-F238E27FC236}">
                <a16:creationId xmlns:a16="http://schemas.microsoft.com/office/drawing/2014/main" id="{3D719813-4F07-C940-91CE-2414A55E76C4}"/>
              </a:ext>
            </a:extLst>
          </p:cNvPr>
          <p:cNvSpPr txBox="1"/>
          <p:nvPr/>
        </p:nvSpPr>
        <p:spPr>
          <a:xfrm>
            <a:off x="7025532" y="2997274"/>
            <a:ext cx="4972597" cy="260584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12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Create a </a:t>
            </a:r>
            <a:r>
              <a:rPr lang="en-US" sz="1400" b="1" i="1" dirty="0">
                <a:solidFill>
                  <a:srgbClr val="7D7E7F"/>
                </a:solidFill>
                <a:latin typeface="Lato" panose="020F0502020204030203" pitchFamily="34" charset="0"/>
                <a:ea typeface="Lato" panose="020F0502020204030203" pitchFamily="34" charset="0"/>
                <a:cs typeface="Lato" panose="020F0502020204030203" pitchFamily="34" charset="0"/>
              </a:rPr>
              <a:t>my Social Security </a:t>
            </a: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account by visiting </a:t>
            </a:r>
            <a:r>
              <a:rPr lang="en-US" sz="1400" b="1" dirty="0">
                <a:solidFill>
                  <a:srgbClr val="7D7E7F"/>
                </a:solidFill>
                <a:latin typeface="Lato" panose="020F0502020204030203" pitchFamily="34" charset="0"/>
                <a:ea typeface="Lato" panose="020F0502020204030203" pitchFamily="34" charset="0"/>
                <a:cs typeface="Lato" panose="020F0502020204030203" pitchFamily="34" charset="0"/>
              </a:rPr>
              <a:t>www.ssa.gov/myaccount</a:t>
            </a:r>
          </a:p>
          <a:p>
            <a:pPr marL="285750" indent="-285750">
              <a:spcAft>
                <a:spcPts val="12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Allows you to get a Social Security statement to review</a:t>
            </a:r>
          </a:p>
          <a:p>
            <a:pPr marL="285750" indent="-285750">
              <a:spcAft>
                <a:spcPts val="12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Estimates of your future retirement, disability and survivors benefits</a:t>
            </a:r>
          </a:p>
          <a:p>
            <a:pPr marL="285750" indent="-285750">
              <a:spcAft>
                <a:spcPts val="12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Your earnings once a year to verify the amounts used by the Social Security Administration are correct</a:t>
            </a:r>
          </a:p>
          <a:p>
            <a:pPr marL="285750" indent="-285750">
              <a:spcAft>
                <a:spcPts val="1250"/>
              </a:spcAft>
              <a:buClr>
                <a:srgbClr val="A32829"/>
              </a:buClr>
              <a:buFont typeface="Arial" panose="020B0604020202020204" pitchFamily="34" charset="0"/>
              <a:buChar cha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The estimated Social Security and Medicare taxes you’ve paid</a:t>
            </a:r>
          </a:p>
        </p:txBody>
      </p:sp>
    </p:spTree>
    <p:extLst>
      <p:ext uri="{BB962C8B-B14F-4D97-AF65-F5344CB8AC3E}">
        <p14:creationId xmlns:p14="http://schemas.microsoft.com/office/powerpoint/2010/main" val="3126428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8F4DCCB-AACE-CD7D-676C-166B4F377BE0}"/>
              </a:ext>
            </a:extLst>
          </p:cNvPr>
          <p:cNvSpPr>
            <a:spLocks noGrp="1"/>
          </p:cNvSpPr>
          <p:nvPr>
            <p:ph type="pic" sz="quarter" idx="10"/>
          </p:nvPr>
        </p:nvSpPr>
        <p:spPr>
          <a:pattFill prst="pct5">
            <a:fgClr>
              <a:srgbClr val="003764"/>
            </a:fgClr>
            <a:bgClr>
              <a:schemeClr val="bg1"/>
            </a:bgClr>
          </a:pattFill>
        </p:spPr>
        <p:txBody>
          <a:bodyPr/>
          <a:lstStyle/>
          <a:p>
            <a:endParaRPr lang="en-US"/>
          </a:p>
        </p:txBody>
      </p:sp>
      <p:sp>
        <p:nvSpPr>
          <p:cNvPr id="8" name="Title 7">
            <a:extLst>
              <a:ext uri="{FF2B5EF4-FFF2-40B4-BE49-F238E27FC236}">
                <a16:creationId xmlns:a16="http://schemas.microsoft.com/office/drawing/2014/main" id="{222102E2-DDD8-7F60-D698-ADD0A983E30F}"/>
              </a:ext>
            </a:extLst>
          </p:cNvPr>
          <p:cNvSpPr>
            <a:spLocks noGrp="1"/>
          </p:cNvSpPr>
          <p:nvPr>
            <p:ph type="title"/>
          </p:nvPr>
        </p:nvSpPr>
        <p:spPr>
          <a:xfrm>
            <a:off x="870781" y="1133547"/>
            <a:ext cx="3975539" cy="984885"/>
          </a:xfrm>
        </p:spPr>
        <p:txBody>
          <a:bodyPr/>
          <a:lstStyle/>
          <a:p>
            <a:r>
              <a:rPr lang="en-US" dirty="0"/>
              <a:t>Social Security Resources</a:t>
            </a:r>
          </a:p>
        </p:txBody>
      </p:sp>
      <p:sp>
        <p:nvSpPr>
          <p:cNvPr id="6" name="Text Placeholder 2">
            <a:extLst>
              <a:ext uri="{FF2B5EF4-FFF2-40B4-BE49-F238E27FC236}">
                <a16:creationId xmlns:a16="http://schemas.microsoft.com/office/drawing/2014/main" id="{FD111D65-6F35-BB4E-B623-F077D8A4DFB7}"/>
              </a:ext>
            </a:extLst>
          </p:cNvPr>
          <p:cNvSpPr>
            <a:spLocks noGrp="1"/>
          </p:cNvSpPr>
          <p:nvPr>
            <p:ph type="body" sz="quarter" idx="11" hasCustomPrompt="1"/>
          </p:nvPr>
        </p:nvSpPr>
        <p:spPr>
          <a:xfrm>
            <a:off x="870781" y="2437457"/>
            <a:ext cx="3293584"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stStyle>
          <a:p>
            <a:pPr lvl="0">
              <a:lnSpc>
                <a:spcPct val="100000"/>
              </a:lnSpc>
            </a:pPr>
            <a:r>
              <a:rPr lang="en-US" sz="1600" b="0" spc="0" dirty="0">
                <a:solidFill>
                  <a:srgbClr val="A12B2A"/>
                </a:solidFill>
              </a:rPr>
              <a:t>Setting up an account.</a:t>
            </a:r>
          </a:p>
        </p:txBody>
      </p:sp>
      <p:pic>
        <p:nvPicPr>
          <p:cNvPr id="2050" name="Picture 2">
            <a:extLst>
              <a:ext uri="{FF2B5EF4-FFF2-40B4-BE49-F238E27FC236}">
                <a16:creationId xmlns:a16="http://schemas.microsoft.com/office/drawing/2014/main" id="{3F9373BD-4069-8DA6-884B-32AC5C69D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917"/>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a:extLst>
              <a:ext uri="{FF2B5EF4-FFF2-40B4-BE49-F238E27FC236}">
                <a16:creationId xmlns:a16="http://schemas.microsoft.com/office/drawing/2014/main" id="{EA26F0E6-43BC-8542-B7D6-E866912AC0F5}"/>
              </a:ext>
            </a:extLst>
          </p:cNvPr>
          <p:cNvSpPr txBox="1"/>
          <p:nvPr/>
        </p:nvSpPr>
        <p:spPr>
          <a:xfrm>
            <a:off x="840301" y="3200400"/>
            <a:ext cx="4816971" cy="107721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50"/>
              </a:spcAft>
              <a:buClr>
                <a:srgbClr val="A32829"/>
              </a:buClr>
            </a:pP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Detailed information is available by visiting the Social Security Administration website at </a:t>
            </a:r>
            <a:r>
              <a:rPr lang="en-US" sz="1400" b="1" dirty="0">
                <a:solidFill>
                  <a:srgbClr val="7D7E7F"/>
                </a:solidFill>
                <a:latin typeface="Lato" panose="020F0502020204030203" pitchFamily="34" charset="0"/>
                <a:ea typeface="Lato" panose="020F0502020204030203" pitchFamily="34" charset="0"/>
                <a:cs typeface="Lato" panose="020F0502020204030203" pitchFamily="34" charset="0"/>
              </a:rPr>
              <a:t>www.ssa.gov.  </a:t>
            </a: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You can also call the Social Security Administration at </a:t>
            </a:r>
            <a:r>
              <a:rPr lang="en-US" sz="1400" b="1" dirty="0">
                <a:solidFill>
                  <a:srgbClr val="7D7E7F"/>
                </a:solidFill>
                <a:latin typeface="Lato" panose="020F0502020204030203" pitchFamily="34" charset="0"/>
                <a:ea typeface="Lato" panose="020F0502020204030203" pitchFamily="34" charset="0"/>
                <a:cs typeface="Lato" panose="020F0502020204030203" pitchFamily="34" charset="0"/>
              </a:rPr>
              <a:t>1-800-772-1213.  </a:t>
            </a:r>
            <a:r>
              <a:rPr lang="en-US" sz="1400" dirty="0">
                <a:solidFill>
                  <a:srgbClr val="7D7E7F"/>
                </a:solidFill>
                <a:latin typeface="Lato" panose="020F0502020204030203" pitchFamily="34" charset="0"/>
                <a:ea typeface="Lato" panose="020F0502020204030203" pitchFamily="34" charset="0"/>
                <a:cs typeface="Lato" panose="020F0502020204030203" pitchFamily="34" charset="0"/>
              </a:rPr>
              <a:t>We encourage you to visit the website or talk with a representative to learn more about your situation.</a:t>
            </a:r>
          </a:p>
        </p:txBody>
      </p:sp>
      <p:pic>
        <p:nvPicPr>
          <p:cNvPr id="2" name="Picture 1" descr="A black background with blue and red text&#10;&#10;Description automatically generated">
            <a:extLst>
              <a:ext uri="{FF2B5EF4-FFF2-40B4-BE49-F238E27FC236}">
                <a16:creationId xmlns:a16="http://schemas.microsoft.com/office/drawing/2014/main" id="{C34FBF1F-BB2B-4B1D-30C2-CB05CEB26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extLst>
      <p:ext uri="{BB962C8B-B14F-4D97-AF65-F5344CB8AC3E}">
        <p14:creationId xmlns:p14="http://schemas.microsoft.com/office/powerpoint/2010/main" val="1027755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2102E2-DDD8-7F60-D698-ADD0A983E30F}"/>
              </a:ext>
            </a:extLst>
          </p:cNvPr>
          <p:cNvSpPr>
            <a:spLocks noGrp="1"/>
          </p:cNvSpPr>
          <p:nvPr>
            <p:ph type="title"/>
          </p:nvPr>
        </p:nvSpPr>
        <p:spPr>
          <a:xfrm>
            <a:off x="870781" y="1133547"/>
            <a:ext cx="3975539" cy="984885"/>
          </a:xfrm>
        </p:spPr>
        <p:txBody>
          <a:bodyPr/>
          <a:lstStyle/>
          <a:p>
            <a:r>
              <a:rPr lang="en-US" dirty="0"/>
              <a:t>Social Security Resources</a:t>
            </a:r>
          </a:p>
        </p:txBody>
      </p:sp>
      <p:sp>
        <p:nvSpPr>
          <p:cNvPr id="6" name="Text Placeholder 2">
            <a:extLst>
              <a:ext uri="{FF2B5EF4-FFF2-40B4-BE49-F238E27FC236}">
                <a16:creationId xmlns:a16="http://schemas.microsoft.com/office/drawing/2014/main" id="{FD111D65-6F35-BB4E-B623-F077D8A4DFB7}"/>
              </a:ext>
            </a:extLst>
          </p:cNvPr>
          <p:cNvSpPr>
            <a:spLocks noGrp="1"/>
          </p:cNvSpPr>
          <p:nvPr>
            <p:ph type="body" sz="quarter" idx="11" hasCustomPrompt="1"/>
          </p:nvPr>
        </p:nvSpPr>
        <p:spPr>
          <a:xfrm>
            <a:off x="870781" y="2338625"/>
            <a:ext cx="9416219" cy="785575"/>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stStyle>
          <a:p>
            <a:pPr lvl="0">
              <a:lnSpc>
                <a:spcPct val="100000"/>
              </a:lnSpc>
            </a:pPr>
            <a:r>
              <a:rPr lang="en-US" sz="1600" b="0" spc="0" dirty="0">
                <a:solidFill>
                  <a:srgbClr val="A12B2A"/>
                </a:solidFill>
              </a:rPr>
              <a:t>A number of calculators are also made available to analyze your situation and to run “what if” scenarios.  ​</a:t>
            </a:r>
          </a:p>
          <a:p>
            <a:pPr lvl="0">
              <a:lnSpc>
                <a:spcPct val="100000"/>
              </a:lnSpc>
            </a:pPr>
            <a:endParaRPr lang="en-US" sz="1600" b="0" spc="0" dirty="0">
              <a:solidFill>
                <a:srgbClr val="A12B2A"/>
              </a:solidFill>
            </a:endParaRPr>
          </a:p>
          <a:p>
            <a:pPr lvl="0">
              <a:lnSpc>
                <a:spcPct val="100000"/>
              </a:lnSpc>
            </a:pPr>
            <a:r>
              <a:rPr lang="en-US" sz="1600" b="0" spc="0" dirty="0">
                <a:solidFill>
                  <a:srgbClr val="A12B2A"/>
                </a:solidFill>
              </a:rPr>
              <a:t>These can be found at www.ssa.gov/planners/calculators</a:t>
            </a:r>
          </a:p>
        </p:txBody>
      </p:sp>
      <p:sp>
        <p:nvSpPr>
          <p:cNvPr id="12" name="TextBox 18">
            <a:extLst>
              <a:ext uri="{FF2B5EF4-FFF2-40B4-BE49-F238E27FC236}">
                <a16:creationId xmlns:a16="http://schemas.microsoft.com/office/drawing/2014/main" id="{F642D933-A873-0942-ACAD-BBE6E4D4546A}"/>
              </a:ext>
            </a:extLst>
          </p:cNvPr>
          <p:cNvSpPr txBox="1"/>
          <p:nvPr/>
        </p:nvSpPr>
        <p:spPr>
          <a:xfrm>
            <a:off x="865701" y="6476576"/>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13" name="TextBox 13">
            <a:extLst>
              <a:ext uri="{FF2B5EF4-FFF2-40B4-BE49-F238E27FC236}">
                <a16:creationId xmlns:a16="http://schemas.microsoft.com/office/drawing/2014/main" id="{5E35245A-6606-444C-A520-77E664365111}"/>
              </a:ext>
            </a:extLst>
          </p:cNvPr>
          <p:cNvSpPr txBox="1"/>
          <p:nvPr/>
        </p:nvSpPr>
        <p:spPr>
          <a:xfrm>
            <a:off x="885406" y="3394731"/>
            <a:ext cx="4003374" cy="6129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50"/>
              </a:spcAft>
            </a:pPr>
            <a:r>
              <a:rPr lang="en-US" b="1" spc="-30" dirty="0">
                <a:solidFill>
                  <a:srgbClr val="003764"/>
                </a:solidFill>
                <a:latin typeface="Lato" panose="020F0502020204030203" pitchFamily="34" charset="0"/>
                <a:ea typeface="Lato" panose="020F0502020204030203" pitchFamily="34" charset="0"/>
                <a:cs typeface="Lato" panose="020F0502020204030203" pitchFamily="34" charset="0"/>
              </a:rPr>
              <a:t>Retirement Age Calculator </a:t>
            </a:r>
          </a:p>
          <a:p>
            <a:pPr>
              <a:spcAft>
                <a:spcPts val="5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Find your full retirement age and learn how your monthly benefits may be reduced if you retire before your FRA</a:t>
            </a:r>
          </a:p>
        </p:txBody>
      </p:sp>
      <p:sp>
        <p:nvSpPr>
          <p:cNvPr id="14" name="TextBox 17">
            <a:extLst>
              <a:ext uri="{FF2B5EF4-FFF2-40B4-BE49-F238E27FC236}">
                <a16:creationId xmlns:a16="http://schemas.microsoft.com/office/drawing/2014/main" id="{443505D5-481D-3A4A-81A5-9BA154A06A60}"/>
              </a:ext>
            </a:extLst>
          </p:cNvPr>
          <p:cNvSpPr txBox="1"/>
          <p:nvPr/>
        </p:nvSpPr>
        <p:spPr>
          <a:xfrm>
            <a:off x="885405" y="4401733"/>
            <a:ext cx="4306356" cy="6129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50"/>
              </a:spcAft>
            </a:pPr>
            <a:r>
              <a:rPr lang="en-US" b="1" spc="-30" dirty="0">
                <a:solidFill>
                  <a:srgbClr val="003764"/>
                </a:solidFill>
                <a:latin typeface="Lato" panose="020F0502020204030203" pitchFamily="34" charset="0"/>
                <a:ea typeface="Lato" panose="020F0502020204030203" pitchFamily="34" charset="0"/>
                <a:cs typeface="Lato" panose="020F0502020204030203" pitchFamily="34" charset="0"/>
              </a:rPr>
              <a:t>Retirement Estimator </a:t>
            </a:r>
          </a:p>
          <a:p>
            <a:pPr>
              <a:spcAft>
                <a:spcPts val="5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Estimate monthly benefits based on your Social Security earnings record</a:t>
            </a:r>
          </a:p>
        </p:txBody>
      </p:sp>
      <p:sp>
        <p:nvSpPr>
          <p:cNvPr id="15" name="TextBox 26">
            <a:extLst>
              <a:ext uri="{FF2B5EF4-FFF2-40B4-BE49-F238E27FC236}">
                <a16:creationId xmlns:a16="http://schemas.microsoft.com/office/drawing/2014/main" id="{61C40E3A-FCDE-924F-B6F1-9DCD2AB5A9C5}"/>
              </a:ext>
            </a:extLst>
          </p:cNvPr>
          <p:cNvSpPr txBox="1"/>
          <p:nvPr/>
        </p:nvSpPr>
        <p:spPr>
          <a:xfrm>
            <a:off x="865701" y="5470808"/>
            <a:ext cx="4153639" cy="6129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50"/>
              </a:spcAft>
            </a:pPr>
            <a:r>
              <a:rPr lang="en-US" b="1" spc="-30" dirty="0">
                <a:solidFill>
                  <a:srgbClr val="003764"/>
                </a:solidFill>
                <a:latin typeface="Lato" panose="020F0502020204030203" pitchFamily="34" charset="0"/>
                <a:ea typeface="Lato" panose="020F0502020204030203" pitchFamily="34" charset="0"/>
                <a:cs typeface="Lato" panose="020F0502020204030203" pitchFamily="34" charset="0"/>
              </a:rPr>
              <a:t>Early or Late Retirement Calculator </a:t>
            </a:r>
          </a:p>
          <a:p>
            <a:pPr>
              <a:spcAft>
                <a:spcPts val="5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Compute the effect on your benefit amount if you file for early or delayed retirement benefits</a:t>
            </a:r>
          </a:p>
        </p:txBody>
      </p:sp>
      <p:sp>
        <p:nvSpPr>
          <p:cNvPr id="16" name="TextBox 27">
            <a:extLst>
              <a:ext uri="{FF2B5EF4-FFF2-40B4-BE49-F238E27FC236}">
                <a16:creationId xmlns:a16="http://schemas.microsoft.com/office/drawing/2014/main" id="{C3655337-D696-2842-9DFA-06E4DDA3AA0F}"/>
              </a:ext>
            </a:extLst>
          </p:cNvPr>
          <p:cNvSpPr txBox="1"/>
          <p:nvPr/>
        </p:nvSpPr>
        <p:spPr>
          <a:xfrm>
            <a:off x="6096000" y="3405965"/>
            <a:ext cx="4003374" cy="79765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50"/>
              </a:spcAft>
            </a:pPr>
            <a:r>
              <a:rPr lang="en-US" b="1" spc="-30" dirty="0">
                <a:solidFill>
                  <a:srgbClr val="003764"/>
                </a:solidFill>
                <a:latin typeface="Lato" panose="020F0502020204030203" pitchFamily="34" charset="0"/>
                <a:ea typeface="Lato" panose="020F0502020204030203" pitchFamily="34" charset="0"/>
                <a:cs typeface="Lato" panose="020F0502020204030203" pitchFamily="34" charset="0"/>
              </a:rPr>
              <a:t>Earnings Test Calculator </a:t>
            </a:r>
          </a:p>
          <a:p>
            <a:pPr>
              <a:spcAft>
                <a:spcPts val="5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Learn how your earnings may affect your benefit payments if you are currently working and are eligible for retirement or survivors benefits</a:t>
            </a:r>
          </a:p>
        </p:txBody>
      </p:sp>
      <p:sp>
        <p:nvSpPr>
          <p:cNvPr id="17" name="TextBox 28">
            <a:extLst>
              <a:ext uri="{FF2B5EF4-FFF2-40B4-BE49-F238E27FC236}">
                <a16:creationId xmlns:a16="http://schemas.microsoft.com/office/drawing/2014/main" id="{C3ABC52C-BB8E-9B4D-8EE0-59470FBCC9CF}"/>
              </a:ext>
            </a:extLst>
          </p:cNvPr>
          <p:cNvSpPr txBox="1"/>
          <p:nvPr/>
        </p:nvSpPr>
        <p:spPr>
          <a:xfrm>
            <a:off x="6096000" y="4576054"/>
            <a:ext cx="4306356" cy="6129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42"/>
              </a:lnSpc>
              <a:spcAft>
                <a:spcPts val="50"/>
              </a:spcAft>
            </a:pPr>
            <a:r>
              <a:rPr lang="en-US" b="1" spc="-30" dirty="0">
                <a:solidFill>
                  <a:srgbClr val="003764"/>
                </a:solidFill>
                <a:latin typeface="Lato" panose="020F0502020204030203" pitchFamily="34" charset="0"/>
                <a:ea typeface="Lato" panose="020F0502020204030203" pitchFamily="34" charset="0"/>
                <a:cs typeface="Lato" panose="020F0502020204030203" pitchFamily="34" charset="0"/>
              </a:rPr>
              <a:t>Benefits for Spouses Calculator </a:t>
            </a:r>
          </a:p>
          <a:p>
            <a:pPr>
              <a:spcAft>
                <a:spcPts val="5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Compute the effect on your wife’s or husband’s benefits if you file for early retirement</a:t>
            </a:r>
          </a:p>
        </p:txBody>
      </p:sp>
    </p:spTree>
    <p:extLst>
      <p:ext uri="{BB962C8B-B14F-4D97-AF65-F5344CB8AC3E}">
        <p14:creationId xmlns:p14="http://schemas.microsoft.com/office/powerpoint/2010/main" val="1250440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5" name="object 5"/>
          <p:cNvSpPr txBox="1">
            <a:spLocks noGrp="1"/>
          </p:cNvSpPr>
          <p:nvPr>
            <p:ph type="title"/>
          </p:nvPr>
        </p:nvSpPr>
        <p:spPr>
          <a:xfrm>
            <a:off x="620184" y="802131"/>
            <a:ext cx="3037415" cy="635000"/>
          </a:xfrm>
          <a:prstGeom prst="rect">
            <a:avLst/>
          </a:prstGeom>
        </p:spPr>
        <p:txBody>
          <a:bodyPr vert="horz" wrap="square" lIns="0" tIns="12700" rIns="0" bIns="0" rtlCol="0">
            <a:spAutoFit/>
          </a:bodyPr>
          <a:lstStyle/>
          <a:p>
            <a:pPr marL="12700">
              <a:lnSpc>
                <a:spcPct val="100000"/>
              </a:lnSpc>
              <a:spcBef>
                <a:spcPts val="100"/>
              </a:spcBef>
            </a:pPr>
            <a:r>
              <a:rPr spc="-10" dirty="0"/>
              <a:t>Disclosures</a:t>
            </a:r>
          </a:p>
        </p:txBody>
      </p:sp>
      <p:sp>
        <p:nvSpPr>
          <p:cNvPr id="7" name="object 7"/>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4450">
              <a:lnSpc>
                <a:spcPct val="100000"/>
              </a:lnSpc>
              <a:spcBef>
                <a:spcPts val="100"/>
              </a:spcBef>
            </a:pPr>
            <a:fld id="{81D60167-4931-47E6-BA6A-407CBD079E47}" type="slidenum">
              <a:rPr spc="-25" dirty="0"/>
              <a:t>36</a:t>
            </a:fld>
            <a:endParaRPr spc="-25" dirty="0"/>
          </a:p>
        </p:txBody>
      </p:sp>
      <p:sp>
        <p:nvSpPr>
          <p:cNvPr id="6" name="object 6"/>
          <p:cNvSpPr txBox="1"/>
          <p:nvPr/>
        </p:nvSpPr>
        <p:spPr>
          <a:xfrm>
            <a:off x="620185" y="1573784"/>
            <a:ext cx="11115675" cy="1390508"/>
          </a:xfrm>
          <a:prstGeom prst="rect">
            <a:avLst/>
          </a:prstGeom>
        </p:spPr>
        <p:txBody>
          <a:bodyPr vert="horz" wrap="square" lIns="0" tIns="14604" rIns="0" bIns="0" rtlCol="0">
            <a:spAutoFit/>
          </a:bodyPr>
          <a:lstStyle/>
          <a:p>
            <a:pPr marL="12700" marR="51435">
              <a:lnSpc>
                <a:spcPct val="98500"/>
              </a:lnSpc>
              <a:spcAft>
                <a:spcPts val="1200"/>
              </a:spcAft>
              <a:tabLst>
                <a:tab pos="240665" algn="l"/>
                <a:tab pos="241300" algn="l"/>
              </a:tabLst>
            </a:pPr>
            <a:r>
              <a:rPr lang="en-US" sz="1000" dirty="0">
                <a:solidFill>
                  <a:srgbClr val="53585A"/>
                </a:solidFill>
                <a:latin typeface="Lato" panose="020F0502020204030203" pitchFamily="34" charset="0"/>
                <a:cs typeface="Lato" panose="020F0502020204030203" pitchFamily="34" charset="0"/>
              </a:rPr>
              <a:t>Products and services offered by American Trust Company are not insured by the FDIC, are not a deposit or other obligation of, or guaranteed by, American Trust Company, and are subject to investment risks, including possible loss of the principal amount invested. ​</a:t>
            </a:r>
          </a:p>
          <a:p>
            <a:pPr marL="12700" marR="51435">
              <a:lnSpc>
                <a:spcPct val="98500"/>
              </a:lnSpc>
              <a:spcAft>
                <a:spcPts val="1200"/>
              </a:spcAft>
              <a:tabLst>
                <a:tab pos="240665" algn="l"/>
                <a:tab pos="241300" algn="l"/>
              </a:tabLst>
            </a:pPr>
            <a:r>
              <a:rPr lang="en-US" sz="1000" dirty="0">
                <a:solidFill>
                  <a:srgbClr val="53585A"/>
                </a:solidFill>
                <a:latin typeface="Lato" panose="020F0502020204030203" pitchFamily="34" charset="0"/>
                <a:cs typeface="Lato" panose="020F0502020204030203" pitchFamily="34" charset="0"/>
              </a:rPr>
              <a:t>To review all disclosures, visit www.americantrustretirement.com/disclosures   ​</a:t>
            </a:r>
          </a:p>
          <a:p>
            <a:pPr marL="12700" marR="51435">
              <a:lnSpc>
                <a:spcPct val="98500"/>
              </a:lnSpc>
              <a:spcAft>
                <a:spcPts val="1200"/>
              </a:spcAft>
              <a:tabLst>
                <a:tab pos="240665" algn="l"/>
                <a:tab pos="241300" algn="l"/>
              </a:tabLst>
            </a:pPr>
            <a:r>
              <a:rPr lang="en-US" sz="1000" dirty="0">
                <a:solidFill>
                  <a:srgbClr val="53585A"/>
                </a:solidFill>
                <a:latin typeface="Lato" panose="020F0502020204030203" pitchFamily="34" charset="0"/>
                <a:cs typeface="Lato" panose="020F0502020204030203" pitchFamily="34" charset="0"/>
              </a:rPr>
              <a:t>American Trust is a brand name used by affiliates American Trust Company and AT Retirement Services, LLC in marketing services to the retirement plan industry. AT Retirement Services, LLC is not a trust company and does not provide fiduciary services other than certain administrative services as defined under ERISA.  ​</a:t>
            </a:r>
          </a:p>
          <a:p>
            <a:pPr marL="12700" marR="51435">
              <a:lnSpc>
                <a:spcPct val="98500"/>
              </a:lnSpc>
              <a:spcAft>
                <a:spcPts val="1200"/>
              </a:spcAft>
              <a:tabLst>
                <a:tab pos="240665" algn="l"/>
                <a:tab pos="241300" algn="l"/>
              </a:tabLst>
            </a:pPr>
            <a:r>
              <a:rPr lang="en-US" sz="1000" dirty="0">
                <a:solidFill>
                  <a:srgbClr val="53585A"/>
                </a:solidFill>
                <a:latin typeface="Lato" panose="020F0502020204030203" pitchFamily="34" charset="0"/>
                <a:cs typeface="Lato" panose="020F0502020204030203" pitchFamily="34" charset="0"/>
              </a:rPr>
              <a:t>Not FDIC Insured | No Bank Guarantee | May Lose Value</a:t>
            </a:r>
          </a:p>
        </p:txBody>
      </p:sp>
      <p:pic>
        <p:nvPicPr>
          <p:cNvPr id="3" name="Picture 2" descr="A black background with blue and red text&#10;&#10;Description automatically generated">
            <a:extLst>
              <a:ext uri="{FF2B5EF4-FFF2-40B4-BE49-F238E27FC236}">
                <a16:creationId xmlns:a16="http://schemas.microsoft.com/office/drawing/2014/main" id="{6785D014-F47B-F4F5-DA61-F700DC7BC5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3764"/>
          </a:solidFill>
        </p:spPr>
        <p:txBody>
          <a:bodyPr wrap="square" lIns="0" tIns="0" rIns="0" bIns="0" rtlCol="0"/>
          <a:lstStyle/>
          <a:p>
            <a:endParaRPr/>
          </a:p>
        </p:txBody>
      </p:sp>
      <p:pic>
        <p:nvPicPr>
          <p:cNvPr id="11" name="object 4">
            <a:extLst>
              <a:ext uri="{FF2B5EF4-FFF2-40B4-BE49-F238E27FC236}">
                <a16:creationId xmlns:a16="http://schemas.microsoft.com/office/drawing/2014/main" id="{BE379FD6-47FF-0441-7842-D64053A4E203}"/>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11324" y="396239"/>
            <a:ext cx="5163343" cy="5571744"/>
          </a:xfrm>
          <a:prstGeom prst="rect">
            <a:avLst/>
          </a:prstGeom>
        </p:spPr>
      </p:pic>
      <p:sp>
        <p:nvSpPr>
          <p:cNvPr id="4" name="object 4"/>
          <p:cNvSpPr txBox="1"/>
          <p:nvPr/>
        </p:nvSpPr>
        <p:spPr>
          <a:xfrm>
            <a:off x="617742" y="3402076"/>
            <a:ext cx="5173458" cy="628377"/>
          </a:xfrm>
          <a:prstGeom prst="rect">
            <a:avLst/>
          </a:prstGeom>
        </p:spPr>
        <p:txBody>
          <a:bodyPr vert="horz" wrap="square" lIns="0" tIns="12700" rIns="0" bIns="0" rtlCol="0">
            <a:spAutoFit/>
          </a:bodyPr>
          <a:lstStyle/>
          <a:p>
            <a:pPr marL="12700">
              <a:lnSpc>
                <a:spcPct val="100000"/>
              </a:lnSpc>
              <a:spcBef>
                <a:spcPts val="100"/>
              </a:spcBef>
            </a:pPr>
            <a:r>
              <a:rPr sz="4000" spc="-40" dirty="0">
                <a:solidFill>
                  <a:srgbClr val="FFFFFF"/>
                </a:solidFill>
                <a:latin typeface="Playfair Display" pitchFamily="2" charset="77"/>
                <a:cs typeface="Cambria"/>
              </a:rPr>
              <a:t>Thanks</a:t>
            </a:r>
            <a:r>
              <a:rPr sz="4000" spc="-185" dirty="0">
                <a:solidFill>
                  <a:srgbClr val="FFFFFF"/>
                </a:solidFill>
                <a:latin typeface="Playfair Display" pitchFamily="2" charset="77"/>
                <a:cs typeface="Cambria"/>
              </a:rPr>
              <a:t> </a:t>
            </a:r>
            <a:r>
              <a:rPr sz="4000" dirty="0">
                <a:solidFill>
                  <a:srgbClr val="FFFFFF"/>
                </a:solidFill>
                <a:latin typeface="Playfair Display" pitchFamily="2" charset="77"/>
                <a:cs typeface="Cambria"/>
              </a:rPr>
              <a:t>for</a:t>
            </a:r>
            <a:r>
              <a:rPr sz="4000" spc="-185" dirty="0">
                <a:solidFill>
                  <a:srgbClr val="FFFFFF"/>
                </a:solidFill>
                <a:latin typeface="Playfair Display" pitchFamily="2" charset="77"/>
                <a:cs typeface="Cambria"/>
              </a:rPr>
              <a:t> </a:t>
            </a:r>
            <a:r>
              <a:rPr sz="4000" spc="-45" dirty="0">
                <a:solidFill>
                  <a:srgbClr val="FFFFFF"/>
                </a:solidFill>
                <a:latin typeface="Playfair Display" pitchFamily="2" charset="77"/>
                <a:cs typeface="Cambria"/>
              </a:rPr>
              <a:t>Joining</a:t>
            </a:r>
            <a:r>
              <a:rPr sz="4000" spc="-180" dirty="0">
                <a:solidFill>
                  <a:srgbClr val="FFFFFF"/>
                </a:solidFill>
                <a:latin typeface="Playfair Display" pitchFamily="2" charset="77"/>
                <a:cs typeface="Cambria"/>
              </a:rPr>
              <a:t> </a:t>
            </a:r>
            <a:r>
              <a:rPr sz="4000" spc="-25" dirty="0">
                <a:solidFill>
                  <a:srgbClr val="FFFFFF"/>
                </a:solidFill>
                <a:latin typeface="Playfair Display" pitchFamily="2" charset="77"/>
                <a:cs typeface="Cambria"/>
              </a:rPr>
              <a:t>Us!</a:t>
            </a:r>
            <a:endParaRPr sz="4000" dirty="0">
              <a:latin typeface="Playfair Display" pitchFamily="2" charset="77"/>
              <a:cs typeface="Cambria"/>
            </a:endParaRPr>
          </a:p>
        </p:txBody>
      </p:sp>
      <p:sp>
        <p:nvSpPr>
          <p:cNvPr id="5" name="object 5"/>
          <p:cNvSpPr/>
          <p:nvPr/>
        </p:nvSpPr>
        <p:spPr>
          <a:xfrm>
            <a:off x="630442" y="3234552"/>
            <a:ext cx="990600" cy="0"/>
          </a:xfrm>
          <a:custGeom>
            <a:avLst/>
            <a:gdLst/>
            <a:ahLst/>
            <a:cxnLst/>
            <a:rect l="l" t="t" r="r" b="b"/>
            <a:pathLst>
              <a:path w="990600">
                <a:moveTo>
                  <a:pt x="0" y="0"/>
                </a:moveTo>
                <a:lnTo>
                  <a:pt x="990600" y="1"/>
                </a:lnTo>
              </a:path>
            </a:pathLst>
          </a:custGeom>
          <a:ln w="28575">
            <a:solidFill>
              <a:srgbClr val="003764"/>
            </a:solidFill>
          </a:ln>
        </p:spPr>
        <p:txBody>
          <a:bodyPr wrap="square" lIns="0" tIns="0" rIns="0" bIns="0" rtlCol="0"/>
          <a:lstStyle/>
          <a:p>
            <a:endParaRPr/>
          </a:p>
        </p:txBody>
      </p:sp>
      <p:sp>
        <p:nvSpPr>
          <p:cNvPr id="6" name="object 6"/>
          <p:cNvSpPr txBox="1"/>
          <p:nvPr/>
        </p:nvSpPr>
        <p:spPr>
          <a:xfrm>
            <a:off x="617742" y="4194555"/>
            <a:ext cx="4446270" cy="269240"/>
          </a:xfrm>
          <a:prstGeom prst="rect">
            <a:avLst/>
          </a:prstGeom>
        </p:spPr>
        <p:txBody>
          <a:bodyPr vert="horz" wrap="square" lIns="0" tIns="12700" rIns="0" bIns="0" rtlCol="0">
            <a:spAutoFit/>
          </a:bodyPr>
          <a:lstStyle/>
          <a:p>
            <a:pPr marL="12700">
              <a:lnSpc>
                <a:spcPct val="100000"/>
              </a:lnSpc>
              <a:spcBef>
                <a:spcPts val="100"/>
              </a:spcBef>
            </a:pPr>
            <a:r>
              <a:rPr sz="1600" spc="-25" dirty="0">
                <a:solidFill>
                  <a:srgbClr val="FFFFFF"/>
                </a:solidFill>
                <a:latin typeface="Lato" panose="020F0502020204030203" pitchFamily="34" charset="0"/>
                <a:cs typeface="Lato" panose="020F0502020204030203" pitchFamily="34" charset="0"/>
              </a:rPr>
              <a:t>Insert</a:t>
            </a:r>
            <a:r>
              <a:rPr sz="1600" spc="-6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some</a:t>
            </a:r>
            <a:r>
              <a:rPr sz="1600" spc="-5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brief</a:t>
            </a:r>
            <a:r>
              <a:rPr sz="1600" spc="-6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wrap</a:t>
            </a:r>
            <a:r>
              <a:rPr sz="1600" spc="-5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up</a:t>
            </a:r>
            <a:r>
              <a:rPr sz="1600" spc="-5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text</a:t>
            </a:r>
            <a:r>
              <a:rPr sz="1600" spc="-6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or</a:t>
            </a:r>
            <a:r>
              <a:rPr sz="1600" spc="-5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next</a:t>
            </a:r>
            <a:r>
              <a:rPr sz="1600" spc="-6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steps</a:t>
            </a:r>
            <a:r>
              <a:rPr sz="1600" spc="-65" dirty="0">
                <a:solidFill>
                  <a:srgbClr val="FFFFFF"/>
                </a:solidFill>
                <a:latin typeface="Lato" panose="020F0502020204030203" pitchFamily="34" charset="0"/>
                <a:cs typeface="Lato" panose="020F0502020204030203" pitchFamily="34" charset="0"/>
              </a:rPr>
              <a:t> </a:t>
            </a:r>
            <a:r>
              <a:rPr sz="1600" spc="-10" dirty="0">
                <a:solidFill>
                  <a:srgbClr val="FFFFFF"/>
                </a:solidFill>
                <a:latin typeface="Lato" panose="020F0502020204030203" pitchFamily="34" charset="0"/>
                <a:cs typeface="Lato" panose="020F0502020204030203" pitchFamily="34" charset="0"/>
              </a:rPr>
              <a:t>here.</a:t>
            </a:r>
            <a:endParaRPr sz="1600" dirty="0">
              <a:latin typeface="Lato" panose="020F0502020204030203" pitchFamily="34" charset="0"/>
              <a:cs typeface="Lato" panose="020F0502020204030203" pitchFamily="34" charset="0"/>
            </a:endParaRPr>
          </a:p>
        </p:txBody>
      </p:sp>
      <p:pic>
        <p:nvPicPr>
          <p:cNvPr id="7" name="object 7"/>
          <p:cNvPicPr/>
          <p:nvPr/>
        </p:nvPicPr>
        <p:blipFill>
          <a:blip r:embed="rId4" cstate="print"/>
          <a:stretch>
            <a:fillRect/>
          </a:stretch>
        </p:blipFill>
        <p:spPr>
          <a:xfrm>
            <a:off x="729623" y="5657808"/>
            <a:ext cx="163380" cy="163380"/>
          </a:xfrm>
          <a:prstGeom prst="rect">
            <a:avLst/>
          </a:prstGeom>
        </p:spPr>
      </p:pic>
      <p:pic>
        <p:nvPicPr>
          <p:cNvPr id="8" name="object 8"/>
          <p:cNvPicPr/>
          <p:nvPr/>
        </p:nvPicPr>
        <p:blipFill>
          <a:blip r:embed="rId5" cstate="print"/>
          <a:stretch>
            <a:fillRect/>
          </a:stretch>
        </p:blipFill>
        <p:spPr>
          <a:xfrm>
            <a:off x="729623" y="5872781"/>
            <a:ext cx="163380" cy="163380"/>
          </a:xfrm>
          <a:prstGeom prst="rect">
            <a:avLst/>
          </a:prstGeom>
        </p:spPr>
      </p:pic>
      <p:pic>
        <p:nvPicPr>
          <p:cNvPr id="9" name="object 9"/>
          <p:cNvPicPr/>
          <p:nvPr/>
        </p:nvPicPr>
        <p:blipFill>
          <a:blip r:embed="rId6" cstate="print"/>
          <a:stretch>
            <a:fillRect/>
          </a:stretch>
        </p:blipFill>
        <p:spPr>
          <a:xfrm>
            <a:off x="729623" y="6091195"/>
            <a:ext cx="163380" cy="163380"/>
          </a:xfrm>
          <a:prstGeom prst="rect">
            <a:avLst/>
          </a:prstGeom>
        </p:spPr>
      </p:pic>
      <p:sp>
        <p:nvSpPr>
          <p:cNvPr id="10" name="object 10"/>
          <p:cNvSpPr txBox="1"/>
          <p:nvPr/>
        </p:nvSpPr>
        <p:spPr>
          <a:xfrm>
            <a:off x="716921" y="5246116"/>
            <a:ext cx="2804160" cy="1036319"/>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F6F8FA"/>
                </a:solidFill>
                <a:latin typeface="Lato" panose="020F0502020204030203" pitchFamily="34" charset="0"/>
                <a:cs typeface="Lato" panose="020F0502020204030203" pitchFamily="34" charset="0"/>
              </a:rPr>
              <a:t>Contact:</a:t>
            </a:r>
            <a:endParaRPr sz="1600" dirty="0">
              <a:latin typeface="Lato" panose="020F0502020204030203" pitchFamily="34" charset="0"/>
              <a:cs typeface="Lato" panose="020F0502020204030203" pitchFamily="34" charset="0"/>
            </a:endParaRPr>
          </a:p>
          <a:p>
            <a:pPr marL="273685" marR="5080">
              <a:lnSpc>
                <a:spcPct val="118300"/>
              </a:lnSpc>
              <a:spcBef>
                <a:spcPts val="950"/>
              </a:spcBef>
            </a:pPr>
            <a:r>
              <a:rPr sz="1200" spc="-40" dirty="0">
                <a:solidFill>
                  <a:srgbClr val="FFFFFF"/>
                </a:solidFill>
                <a:latin typeface="Playfair Display" pitchFamily="2" charset="77"/>
                <a:cs typeface="Cambria"/>
              </a:rPr>
              <a:t>348,</a:t>
            </a:r>
            <a:r>
              <a:rPr sz="1200" spc="180" dirty="0">
                <a:solidFill>
                  <a:srgbClr val="FFFFFF"/>
                </a:solidFill>
                <a:latin typeface="Playfair Display" pitchFamily="2" charset="77"/>
                <a:cs typeface="Cambria"/>
              </a:rPr>
              <a:t> </a:t>
            </a:r>
            <a:r>
              <a:rPr sz="1200" dirty="0">
                <a:solidFill>
                  <a:srgbClr val="FFFFFF"/>
                </a:solidFill>
                <a:latin typeface="Playfair Display" pitchFamily="2" charset="77"/>
                <a:cs typeface="Cambria"/>
              </a:rPr>
              <a:t>Lorem</a:t>
            </a:r>
            <a:r>
              <a:rPr sz="1200" spc="170" dirty="0">
                <a:solidFill>
                  <a:srgbClr val="FFFFFF"/>
                </a:solidFill>
                <a:latin typeface="Playfair Display" pitchFamily="2" charset="77"/>
                <a:cs typeface="Cambria"/>
              </a:rPr>
              <a:t> </a:t>
            </a:r>
            <a:r>
              <a:rPr sz="1200" dirty="0">
                <a:solidFill>
                  <a:srgbClr val="FFFFFF"/>
                </a:solidFill>
                <a:latin typeface="Playfair Display" pitchFamily="2" charset="77"/>
                <a:cs typeface="Cambria"/>
              </a:rPr>
              <a:t>Avenue,</a:t>
            </a:r>
            <a:r>
              <a:rPr sz="1200" spc="180" dirty="0">
                <a:solidFill>
                  <a:srgbClr val="FFFFFF"/>
                </a:solidFill>
                <a:latin typeface="Playfair Display" pitchFamily="2" charset="77"/>
                <a:cs typeface="Cambria"/>
              </a:rPr>
              <a:t> </a:t>
            </a:r>
            <a:r>
              <a:rPr sz="1200" dirty="0">
                <a:solidFill>
                  <a:srgbClr val="FFFFFF"/>
                </a:solidFill>
                <a:latin typeface="Playfair Display" pitchFamily="2" charset="77"/>
                <a:cs typeface="Cambria"/>
              </a:rPr>
              <a:t>Lorem</a:t>
            </a:r>
            <a:r>
              <a:rPr sz="1200" spc="175" dirty="0">
                <a:solidFill>
                  <a:srgbClr val="FFFFFF"/>
                </a:solidFill>
                <a:latin typeface="Playfair Display" pitchFamily="2" charset="77"/>
                <a:cs typeface="Cambria"/>
              </a:rPr>
              <a:t> </a:t>
            </a:r>
            <a:r>
              <a:rPr sz="1200" dirty="0">
                <a:solidFill>
                  <a:srgbClr val="FFFFFF"/>
                </a:solidFill>
                <a:latin typeface="Playfair Display" pitchFamily="2" charset="77"/>
                <a:cs typeface="Cambria"/>
              </a:rPr>
              <a:t>City,</a:t>
            </a:r>
            <a:r>
              <a:rPr sz="1200" spc="180" dirty="0">
                <a:solidFill>
                  <a:srgbClr val="FFFFFF"/>
                </a:solidFill>
                <a:latin typeface="Playfair Display" pitchFamily="2" charset="77"/>
                <a:cs typeface="Cambria"/>
              </a:rPr>
              <a:t> </a:t>
            </a:r>
            <a:r>
              <a:rPr sz="1200" spc="30" dirty="0">
                <a:solidFill>
                  <a:srgbClr val="FFFFFF"/>
                </a:solidFill>
                <a:latin typeface="Playfair Display" pitchFamily="2" charset="77"/>
                <a:cs typeface="Cambria"/>
              </a:rPr>
              <a:t>LGA </a:t>
            </a:r>
            <a:r>
              <a:rPr sz="1200" spc="50" dirty="0">
                <a:solidFill>
                  <a:srgbClr val="FFFFFF"/>
                </a:solidFill>
                <a:latin typeface="Playfair Display" pitchFamily="2" charset="77"/>
                <a:cs typeface="Cambria"/>
              </a:rPr>
              <a:t>000 </a:t>
            </a:r>
            <a:r>
              <a:rPr sz="1200" spc="-229" dirty="0">
                <a:solidFill>
                  <a:srgbClr val="FFFFFF"/>
                </a:solidFill>
                <a:latin typeface="Playfair Display" pitchFamily="2" charset="77"/>
                <a:cs typeface="Cambria"/>
              </a:rPr>
              <a:t>111</a:t>
            </a:r>
            <a:r>
              <a:rPr sz="1200" spc="50" dirty="0">
                <a:solidFill>
                  <a:srgbClr val="FFFFFF"/>
                </a:solidFill>
                <a:latin typeface="Playfair Display" pitchFamily="2" charset="77"/>
                <a:cs typeface="Cambria"/>
              </a:rPr>
              <a:t> </a:t>
            </a:r>
            <a:r>
              <a:rPr sz="1200" spc="-95" dirty="0">
                <a:solidFill>
                  <a:srgbClr val="FFFFFF"/>
                </a:solidFill>
                <a:latin typeface="Playfair Display" pitchFamily="2" charset="77"/>
                <a:cs typeface="Cambria"/>
              </a:rPr>
              <a:t>222</a:t>
            </a:r>
            <a:r>
              <a:rPr sz="1200" spc="50" dirty="0">
                <a:solidFill>
                  <a:srgbClr val="FFFFFF"/>
                </a:solidFill>
                <a:latin typeface="Playfair Display" pitchFamily="2" charset="77"/>
                <a:cs typeface="Cambria"/>
              </a:rPr>
              <a:t> </a:t>
            </a:r>
            <a:r>
              <a:rPr sz="1200" spc="-135" dirty="0">
                <a:solidFill>
                  <a:srgbClr val="FFFFFF"/>
                </a:solidFill>
                <a:latin typeface="Playfair Display" pitchFamily="2" charset="77"/>
                <a:cs typeface="Cambria"/>
              </a:rPr>
              <a:t>333</a:t>
            </a:r>
            <a:r>
              <a:rPr sz="1200" spc="35" dirty="0">
                <a:solidFill>
                  <a:srgbClr val="FFFFFF"/>
                </a:solidFill>
                <a:latin typeface="Playfair Display" pitchFamily="2" charset="77"/>
                <a:cs typeface="Cambria"/>
              </a:rPr>
              <a:t> </a:t>
            </a:r>
            <a:r>
              <a:rPr sz="1200" spc="195" dirty="0">
                <a:solidFill>
                  <a:srgbClr val="FFFFFF"/>
                </a:solidFill>
                <a:latin typeface="Playfair Display" pitchFamily="2" charset="77"/>
                <a:cs typeface="Cambria"/>
              </a:rPr>
              <a:t>-</a:t>
            </a:r>
            <a:r>
              <a:rPr sz="1200" spc="45" dirty="0">
                <a:solidFill>
                  <a:srgbClr val="FFFFFF"/>
                </a:solidFill>
                <a:latin typeface="Playfair Display" pitchFamily="2" charset="77"/>
                <a:cs typeface="Cambria"/>
              </a:rPr>
              <a:t> </a:t>
            </a:r>
            <a:r>
              <a:rPr sz="1200" spc="-25" dirty="0">
                <a:solidFill>
                  <a:srgbClr val="FFFFFF"/>
                </a:solidFill>
                <a:latin typeface="Playfair Display" pitchFamily="2" charset="77"/>
                <a:cs typeface="Cambria"/>
              </a:rPr>
              <a:t>555</a:t>
            </a:r>
            <a:endParaRPr sz="1200" dirty="0">
              <a:latin typeface="Playfair Display" pitchFamily="2" charset="77"/>
              <a:cs typeface="Cambria"/>
            </a:endParaRPr>
          </a:p>
          <a:p>
            <a:pPr marL="273685">
              <a:lnSpc>
                <a:spcPct val="100000"/>
              </a:lnSpc>
              <a:spcBef>
                <a:spcPts val="240"/>
              </a:spcBef>
            </a:pPr>
            <a:r>
              <a:rPr sz="1200" dirty="0">
                <a:solidFill>
                  <a:srgbClr val="FFFFFF"/>
                </a:solidFill>
                <a:latin typeface="Playfair Display" pitchFamily="2" charset="77"/>
                <a:cs typeface="Cambria"/>
                <a:hlinkClick r:id="rId7"/>
              </a:rPr>
              <a:t>lorem@lorem-</a:t>
            </a:r>
            <a:r>
              <a:rPr sz="1200" spc="-10" dirty="0">
                <a:solidFill>
                  <a:srgbClr val="FFFFFF"/>
                </a:solidFill>
                <a:latin typeface="Playfair Display" pitchFamily="2" charset="77"/>
                <a:cs typeface="Cambria"/>
                <a:hlinkClick r:id="rId7"/>
              </a:rPr>
              <a:t>domain.com</a:t>
            </a:r>
            <a:endParaRPr sz="1200" dirty="0">
              <a:latin typeface="Playfair Display" pitchFamily="2" charset="77"/>
              <a:cs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6FAFB"/>
          </a:solidFill>
        </p:spPr>
        <p:txBody>
          <a:bodyPr wrap="square" lIns="0" tIns="0" rIns="0" bIns="0" rtlCol="0"/>
          <a:lstStyle/>
          <a:p>
            <a:endParaRPr/>
          </a:p>
        </p:txBody>
      </p:sp>
      <p:grpSp>
        <p:nvGrpSpPr>
          <p:cNvPr id="3" name="object 3"/>
          <p:cNvGrpSpPr/>
          <p:nvPr/>
        </p:nvGrpSpPr>
        <p:grpSpPr>
          <a:xfrm>
            <a:off x="0" y="2100071"/>
            <a:ext cx="12192000" cy="4758055"/>
            <a:chOff x="0" y="2100071"/>
            <a:chExt cx="12192000" cy="4758055"/>
          </a:xfrm>
        </p:grpSpPr>
        <p:sp>
          <p:nvSpPr>
            <p:cNvPr id="4" name="object 4"/>
            <p:cNvSpPr/>
            <p:nvPr/>
          </p:nvSpPr>
          <p:spPr>
            <a:xfrm>
              <a:off x="0" y="4800455"/>
              <a:ext cx="12192000" cy="2058035"/>
            </a:xfrm>
            <a:custGeom>
              <a:avLst/>
              <a:gdLst/>
              <a:ahLst/>
              <a:cxnLst/>
              <a:rect l="l" t="t" r="r" b="b"/>
              <a:pathLst>
                <a:path w="12192000" h="2058034">
                  <a:moveTo>
                    <a:pt x="12192000" y="0"/>
                  </a:moveTo>
                  <a:lnTo>
                    <a:pt x="0" y="0"/>
                  </a:lnTo>
                  <a:lnTo>
                    <a:pt x="0" y="2057544"/>
                  </a:lnTo>
                  <a:lnTo>
                    <a:pt x="12192000" y="2057544"/>
                  </a:lnTo>
                  <a:lnTo>
                    <a:pt x="12192000" y="0"/>
                  </a:lnTo>
                  <a:close/>
                </a:path>
              </a:pathLst>
            </a:custGeom>
            <a:solidFill>
              <a:srgbClr val="003764"/>
            </a:solidFill>
          </p:spPr>
          <p:txBody>
            <a:bodyPr wrap="square" lIns="0" tIns="0" rIns="0" bIns="0" rtlCol="0"/>
            <a:lstStyle/>
            <a:p>
              <a:endParaRPr/>
            </a:p>
          </p:txBody>
        </p:sp>
        <p:pic>
          <p:nvPicPr>
            <p:cNvPr id="5" name="object 5"/>
            <p:cNvPicPr/>
            <p:nvPr/>
          </p:nvPicPr>
          <p:blipFill>
            <a:blip r:embed="rId2" cstate="print"/>
            <a:stretch>
              <a:fillRect/>
            </a:stretch>
          </p:blipFill>
          <p:spPr>
            <a:xfrm>
              <a:off x="1847088" y="2100071"/>
              <a:ext cx="3310128" cy="4230624"/>
            </a:xfrm>
            <a:prstGeom prst="rect">
              <a:avLst/>
            </a:prstGeom>
          </p:spPr>
        </p:pic>
        <p:sp>
          <p:nvSpPr>
            <p:cNvPr id="6" name="object 6"/>
            <p:cNvSpPr/>
            <p:nvPr/>
          </p:nvSpPr>
          <p:spPr>
            <a:xfrm>
              <a:off x="2131084" y="2382417"/>
              <a:ext cx="2501900" cy="3639185"/>
            </a:xfrm>
            <a:custGeom>
              <a:avLst/>
              <a:gdLst/>
              <a:ahLst/>
              <a:cxnLst/>
              <a:rect l="l" t="t" r="r" b="b"/>
              <a:pathLst>
                <a:path w="2501900" h="3639185">
                  <a:moveTo>
                    <a:pt x="2379762" y="0"/>
                  </a:moveTo>
                  <a:lnTo>
                    <a:pt x="121592" y="0"/>
                  </a:lnTo>
                  <a:lnTo>
                    <a:pt x="74263" y="9555"/>
                  </a:lnTo>
                  <a:lnTo>
                    <a:pt x="35613" y="35613"/>
                  </a:lnTo>
                  <a:lnTo>
                    <a:pt x="9555" y="74263"/>
                  </a:lnTo>
                  <a:lnTo>
                    <a:pt x="0" y="121592"/>
                  </a:lnTo>
                  <a:lnTo>
                    <a:pt x="0" y="3517347"/>
                  </a:lnTo>
                  <a:lnTo>
                    <a:pt x="9555" y="3564676"/>
                  </a:lnTo>
                  <a:lnTo>
                    <a:pt x="35613" y="3603326"/>
                  </a:lnTo>
                  <a:lnTo>
                    <a:pt x="74263" y="3629384"/>
                  </a:lnTo>
                  <a:lnTo>
                    <a:pt x="121592" y="3638939"/>
                  </a:lnTo>
                  <a:lnTo>
                    <a:pt x="2379762" y="3638939"/>
                  </a:lnTo>
                  <a:lnTo>
                    <a:pt x="2427091" y="3629384"/>
                  </a:lnTo>
                  <a:lnTo>
                    <a:pt x="2465741" y="3603326"/>
                  </a:lnTo>
                  <a:lnTo>
                    <a:pt x="2491799" y="3564676"/>
                  </a:lnTo>
                  <a:lnTo>
                    <a:pt x="2501355" y="3517347"/>
                  </a:lnTo>
                  <a:lnTo>
                    <a:pt x="2501355" y="121592"/>
                  </a:lnTo>
                  <a:lnTo>
                    <a:pt x="2491799" y="74263"/>
                  </a:lnTo>
                  <a:lnTo>
                    <a:pt x="2465741" y="35613"/>
                  </a:lnTo>
                  <a:lnTo>
                    <a:pt x="2427091" y="9555"/>
                  </a:lnTo>
                  <a:lnTo>
                    <a:pt x="2379762" y="0"/>
                  </a:lnTo>
                  <a:close/>
                </a:path>
              </a:pathLst>
            </a:custGeom>
            <a:solidFill>
              <a:srgbClr val="F6FAFB"/>
            </a:solidFill>
          </p:spPr>
          <p:txBody>
            <a:bodyPr wrap="square" lIns="0" tIns="0" rIns="0" bIns="0" rtlCol="0"/>
            <a:lstStyle/>
            <a:p>
              <a:endParaRPr/>
            </a:p>
          </p:txBody>
        </p:sp>
        <p:sp>
          <p:nvSpPr>
            <p:cNvPr id="7" name="object 7"/>
            <p:cNvSpPr/>
            <p:nvPr/>
          </p:nvSpPr>
          <p:spPr>
            <a:xfrm>
              <a:off x="2131084" y="2382417"/>
              <a:ext cx="2501900" cy="3639185"/>
            </a:xfrm>
            <a:custGeom>
              <a:avLst/>
              <a:gdLst/>
              <a:ahLst/>
              <a:cxnLst/>
              <a:rect l="l" t="t" r="r" b="b"/>
              <a:pathLst>
                <a:path w="2501900" h="3639185">
                  <a:moveTo>
                    <a:pt x="0" y="121592"/>
                  </a:moveTo>
                  <a:lnTo>
                    <a:pt x="9555" y="74263"/>
                  </a:lnTo>
                  <a:lnTo>
                    <a:pt x="35613" y="35613"/>
                  </a:lnTo>
                  <a:lnTo>
                    <a:pt x="74263" y="9555"/>
                  </a:lnTo>
                  <a:lnTo>
                    <a:pt x="121592" y="0"/>
                  </a:lnTo>
                  <a:lnTo>
                    <a:pt x="2379762" y="0"/>
                  </a:lnTo>
                  <a:lnTo>
                    <a:pt x="2427091" y="9555"/>
                  </a:lnTo>
                  <a:lnTo>
                    <a:pt x="2465741" y="35613"/>
                  </a:lnTo>
                  <a:lnTo>
                    <a:pt x="2491799" y="74263"/>
                  </a:lnTo>
                  <a:lnTo>
                    <a:pt x="2501355" y="121592"/>
                  </a:lnTo>
                  <a:lnTo>
                    <a:pt x="2501355" y="3517348"/>
                  </a:lnTo>
                  <a:lnTo>
                    <a:pt x="2491799" y="3564676"/>
                  </a:lnTo>
                  <a:lnTo>
                    <a:pt x="2465741" y="3603326"/>
                  </a:lnTo>
                  <a:lnTo>
                    <a:pt x="2427091" y="3629384"/>
                  </a:lnTo>
                  <a:lnTo>
                    <a:pt x="2379762" y="3638940"/>
                  </a:lnTo>
                  <a:lnTo>
                    <a:pt x="121592" y="3638940"/>
                  </a:lnTo>
                  <a:lnTo>
                    <a:pt x="74263" y="3629384"/>
                  </a:lnTo>
                  <a:lnTo>
                    <a:pt x="35613" y="3603326"/>
                  </a:lnTo>
                  <a:lnTo>
                    <a:pt x="9555" y="3564676"/>
                  </a:lnTo>
                  <a:lnTo>
                    <a:pt x="0" y="3517348"/>
                  </a:lnTo>
                  <a:lnTo>
                    <a:pt x="0" y="121592"/>
                  </a:lnTo>
                  <a:close/>
                </a:path>
              </a:pathLst>
            </a:custGeom>
            <a:ln w="12700">
              <a:solidFill>
                <a:srgbClr val="5B7E96"/>
              </a:solidFill>
            </a:ln>
          </p:spPr>
          <p:txBody>
            <a:bodyPr wrap="square" lIns="0" tIns="0" rIns="0" bIns="0" rtlCol="0"/>
            <a:lstStyle/>
            <a:p>
              <a:endParaRPr/>
            </a:p>
          </p:txBody>
        </p:sp>
        <p:pic>
          <p:nvPicPr>
            <p:cNvPr id="8" name="object 8"/>
            <p:cNvPicPr/>
            <p:nvPr/>
          </p:nvPicPr>
          <p:blipFill>
            <a:blip r:embed="rId3" cstate="print"/>
            <a:stretch>
              <a:fillRect/>
            </a:stretch>
          </p:blipFill>
          <p:spPr>
            <a:xfrm>
              <a:off x="4538471" y="2100071"/>
              <a:ext cx="3310128" cy="4230624"/>
            </a:xfrm>
            <a:prstGeom prst="rect">
              <a:avLst/>
            </a:prstGeom>
          </p:spPr>
        </p:pic>
        <p:sp>
          <p:nvSpPr>
            <p:cNvPr id="9" name="object 9"/>
            <p:cNvSpPr/>
            <p:nvPr/>
          </p:nvSpPr>
          <p:spPr>
            <a:xfrm>
              <a:off x="4823202" y="2382415"/>
              <a:ext cx="2501900" cy="3639185"/>
            </a:xfrm>
            <a:custGeom>
              <a:avLst/>
              <a:gdLst/>
              <a:ahLst/>
              <a:cxnLst/>
              <a:rect l="l" t="t" r="r" b="b"/>
              <a:pathLst>
                <a:path w="2501900" h="3639185">
                  <a:moveTo>
                    <a:pt x="2379762" y="0"/>
                  </a:moveTo>
                  <a:lnTo>
                    <a:pt x="121593" y="0"/>
                  </a:lnTo>
                  <a:lnTo>
                    <a:pt x="74264" y="9555"/>
                  </a:lnTo>
                  <a:lnTo>
                    <a:pt x="35614" y="35613"/>
                  </a:lnTo>
                  <a:lnTo>
                    <a:pt x="9555" y="74263"/>
                  </a:lnTo>
                  <a:lnTo>
                    <a:pt x="0" y="121592"/>
                  </a:lnTo>
                  <a:lnTo>
                    <a:pt x="0" y="3517347"/>
                  </a:lnTo>
                  <a:lnTo>
                    <a:pt x="9555" y="3564676"/>
                  </a:lnTo>
                  <a:lnTo>
                    <a:pt x="35614" y="3603326"/>
                  </a:lnTo>
                  <a:lnTo>
                    <a:pt x="74264" y="3629384"/>
                  </a:lnTo>
                  <a:lnTo>
                    <a:pt x="121593" y="3638940"/>
                  </a:lnTo>
                  <a:lnTo>
                    <a:pt x="2379762" y="3638940"/>
                  </a:lnTo>
                  <a:lnTo>
                    <a:pt x="2427092" y="3629384"/>
                  </a:lnTo>
                  <a:lnTo>
                    <a:pt x="2465741" y="3603326"/>
                  </a:lnTo>
                  <a:lnTo>
                    <a:pt x="2491799" y="3564676"/>
                  </a:lnTo>
                  <a:lnTo>
                    <a:pt x="2501355" y="3517347"/>
                  </a:lnTo>
                  <a:lnTo>
                    <a:pt x="2501355" y="121592"/>
                  </a:lnTo>
                  <a:lnTo>
                    <a:pt x="2491799" y="74263"/>
                  </a:lnTo>
                  <a:lnTo>
                    <a:pt x="2465741" y="35613"/>
                  </a:lnTo>
                  <a:lnTo>
                    <a:pt x="2427092" y="9555"/>
                  </a:lnTo>
                  <a:lnTo>
                    <a:pt x="2379762" y="0"/>
                  </a:lnTo>
                  <a:close/>
                </a:path>
              </a:pathLst>
            </a:custGeom>
            <a:solidFill>
              <a:srgbClr val="F6FAFB"/>
            </a:solidFill>
          </p:spPr>
          <p:txBody>
            <a:bodyPr wrap="square" lIns="0" tIns="0" rIns="0" bIns="0" rtlCol="0"/>
            <a:lstStyle/>
            <a:p>
              <a:endParaRPr/>
            </a:p>
          </p:txBody>
        </p:sp>
        <p:sp>
          <p:nvSpPr>
            <p:cNvPr id="10" name="object 10"/>
            <p:cNvSpPr/>
            <p:nvPr/>
          </p:nvSpPr>
          <p:spPr>
            <a:xfrm>
              <a:off x="4823202" y="2382415"/>
              <a:ext cx="2501900" cy="3639185"/>
            </a:xfrm>
            <a:custGeom>
              <a:avLst/>
              <a:gdLst/>
              <a:ahLst/>
              <a:cxnLst/>
              <a:rect l="l" t="t" r="r" b="b"/>
              <a:pathLst>
                <a:path w="2501900" h="3639185">
                  <a:moveTo>
                    <a:pt x="0" y="121592"/>
                  </a:moveTo>
                  <a:lnTo>
                    <a:pt x="9555" y="74263"/>
                  </a:lnTo>
                  <a:lnTo>
                    <a:pt x="35613" y="35613"/>
                  </a:lnTo>
                  <a:lnTo>
                    <a:pt x="74263" y="9555"/>
                  </a:lnTo>
                  <a:lnTo>
                    <a:pt x="121592" y="0"/>
                  </a:lnTo>
                  <a:lnTo>
                    <a:pt x="2379762" y="0"/>
                  </a:lnTo>
                  <a:lnTo>
                    <a:pt x="2427091" y="9555"/>
                  </a:lnTo>
                  <a:lnTo>
                    <a:pt x="2465741" y="35613"/>
                  </a:lnTo>
                  <a:lnTo>
                    <a:pt x="2491799" y="74263"/>
                  </a:lnTo>
                  <a:lnTo>
                    <a:pt x="2501355" y="121592"/>
                  </a:lnTo>
                  <a:lnTo>
                    <a:pt x="2501355" y="3517348"/>
                  </a:lnTo>
                  <a:lnTo>
                    <a:pt x="2491799" y="3564676"/>
                  </a:lnTo>
                  <a:lnTo>
                    <a:pt x="2465741" y="3603326"/>
                  </a:lnTo>
                  <a:lnTo>
                    <a:pt x="2427091" y="3629384"/>
                  </a:lnTo>
                  <a:lnTo>
                    <a:pt x="2379762" y="3638940"/>
                  </a:lnTo>
                  <a:lnTo>
                    <a:pt x="121592" y="3638940"/>
                  </a:lnTo>
                  <a:lnTo>
                    <a:pt x="74263" y="3629384"/>
                  </a:lnTo>
                  <a:lnTo>
                    <a:pt x="35613" y="3603326"/>
                  </a:lnTo>
                  <a:lnTo>
                    <a:pt x="9555" y="3564676"/>
                  </a:lnTo>
                  <a:lnTo>
                    <a:pt x="0" y="3517348"/>
                  </a:lnTo>
                  <a:lnTo>
                    <a:pt x="0" y="121592"/>
                  </a:lnTo>
                  <a:close/>
                </a:path>
              </a:pathLst>
            </a:custGeom>
            <a:ln w="12700">
              <a:solidFill>
                <a:srgbClr val="5B7E96"/>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7232904" y="2100071"/>
              <a:ext cx="3307079" cy="4230624"/>
            </a:xfrm>
            <a:prstGeom prst="rect">
              <a:avLst/>
            </a:prstGeom>
          </p:spPr>
        </p:pic>
        <p:sp>
          <p:nvSpPr>
            <p:cNvPr id="12" name="object 12"/>
            <p:cNvSpPr/>
            <p:nvPr/>
          </p:nvSpPr>
          <p:spPr>
            <a:xfrm>
              <a:off x="7515320" y="2382414"/>
              <a:ext cx="2501900" cy="3639185"/>
            </a:xfrm>
            <a:custGeom>
              <a:avLst/>
              <a:gdLst/>
              <a:ahLst/>
              <a:cxnLst/>
              <a:rect l="l" t="t" r="r" b="b"/>
              <a:pathLst>
                <a:path w="2501900" h="3639185">
                  <a:moveTo>
                    <a:pt x="2379762" y="0"/>
                  </a:moveTo>
                  <a:lnTo>
                    <a:pt x="121593" y="0"/>
                  </a:lnTo>
                  <a:lnTo>
                    <a:pt x="74264" y="9555"/>
                  </a:lnTo>
                  <a:lnTo>
                    <a:pt x="35614" y="35613"/>
                  </a:lnTo>
                  <a:lnTo>
                    <a:pt x="9555" y="74263"/>
                  </a:lnTo>
                  <a:lnTo>
                    <a:pt x="0" y="121592"/>
                  </a:lnTo>
                  <a:lnTo>
                    <a:pt x="0" y="3517347"/>
                  </a:lnTo>
                  <a:lnTo>
                    <a:pt x="9555" y="3564677"/>
                  </a:lnTo>
                  <a:lnTo>
                    <a:pt x="35614" y="3603326"/>
                  </a:lnTo>
                  <a:lnTo>
                    <a:pt x="74264" y="3629384"/>
                  </a:lnTo>
                  <a:lnTo>
                    <a:pt x="121593" y="3638940"/>
                  </a:lnTo>
                  <a:lnTo>
                    <a:pt x="2379762" y="3638940"/>
                  </a:lnTo>
                  <a:lnTo>
                    <a:pt x="2427092" y="3629384"/>
                  </a:lnTo>
                  <a:lnTo>
                    <a:pt x="2465741" y="3603326"/>
                  </a:lnTo>
                  <a:lnTo>
                    <a:pt x="2491799" y="3564677"/>
                  </a:lnTo>
                  <a:lnTo>
                    <a:pt x="2501355" y="3517347"/>
                  </a:lnTo>
                  <a:lnTo>
                    <a:pt x="2501355" y="121592"/>
                  </a:lnTo>
                  <a:lnTo>
                    <a:pt x="2491799" y="74263"/>
                  </a:lnTo>
                  <a:lnTo>
                    <a:pt x="2465741" y="35613"/>
                  </a:lnTo>
                  <a:lnTo>
                    <a:pt x="2427092" y="9555"/>
                  </a:lnTo>
                  <a:lnTo>
                    <a:pt x="2379762" y="0"/>
                  </a:lnTo>
                  <a:close/>
                </a:path>
              </a:pathLst>
            </a:custGeom>
            <a:solidFill>
              <a:srgbClr val="F6FAFB"/>
            </a:solidFill>
          </p:spPr>
          <p:txBody>
            <a:bodyPr wrap="square" lIns="0" tIns="0" rIns="0" bIns="0" rtlCol="0"/>
            <a:lstStyle/>
            <a:p>
              <a:endParaRPr/>
            </a:p>
          </p:txBody>
        </p:sp>
        <p:sp>
          <p:nvSpPr>
            <p:cNvPr id="13" name="object 13"/>
            <p:cNvSpPr/>
            <p:nvPr/>
          </p:nvSpPr>
          <p:spPr>
            <a:xfrm>
              <a:off x="7515320" y="2382414"/>
              <a:ext cx="2501900" cy="3639185"/>
            </a:xfrm>
            <a:custGeom>
              <a:avLst/>
              <a:gdLst/>
              <a:ahLst/>
              <a:cxnLst/>
              <a:rect l="l" t="t" r="r" b="b"/>
              <a:pathLst>
                <a:path w="2501900" h="3639185">
                  <a:moveTo>
                    <a:pt x="0" y="121592"/>
                  </a:moveTo>
                  <a:lnTo>
                    <a:pt x="9555" y="74263"/>
                  </a:lnTo>
                  <a:lnTo>
                    <a:pt x="35613" y="35613"/>
                  </a:lnTo>
                  <a:lnTo>
                    <a:pt x="74263" y="9555"/>
                  </a:lnTo>
                  <a:lnTo>
                    <a:pt x="121592" y="0"/>
                  </a:lnTo>
                  <a:lnTo>
                    <a:pt x="2379762" y="0"/>
                  </a:lnTo>
                  <a:lnTo>
                    <a:pt x="2427091" y="9555"/>
                  </a:lnTo>
                  <a:lnTo>
                    <a:pt x="2465741" y="35613"/>
                  </a:lnTo>
                  <a:lnTo>
                    <a:pt x="2491799" y="74263"/>
                  </a:lnTo>
                  <a:lnTo>
                    <a:pt x="2501355" y="121592"/>
                  </a:lnTo>
                  <a:lnTo>
                    <a:pt x="2501355" y="3517348"/>
                  </a:lnTo>
                  <a:lnTo>
                    <a:pt x="2491799" y="3564676"/>
                  </a:lnTo>
                  <a:lnTo>
                    <a:pt x="2465741" y="3603326"/>
                  </a:lnTo>
                  <a:lnTo>
                    <a:pt x="2427091" y="3629384"/>
                  </a:lnTo>
                  <a:lnTo>
                    <a:pt x="2379762" y="3638940"/>
                  </a:lnTo>
                  <a:lnTo>
                    <a:pt x="121592" y="3638940"/>
                  </a:lnTo>
                  <a:lnTo>
                    <a:pt x="74263" y="3629384"/>
                  </a:lnTo>
                  <a:lnTo>
                    <a:pt x="35613" y="3603326"/>
                  </a:lnTo>
                  <a:lnTo>
                    <a:pt x="9555" y="3564676"/>
                  </a:lnTo>
                  <a:lnTo>
                    <a:pt x="0" y="3517348"/>
                  </a:lnTo>
                  <a:lnTo>
                    <a:pt x="0" y="121592"/>
                  </a:lnTo>
                  <a:close/>
                </a:path>
              </a:pathLst>
            </a:custGeom>
            <a:ln w="12700">
              <a:solidFill>
                <a:srgbClr val="5B7E96"/>
              </a:solidFill>
            </a:ln>
          </p:spPr>
          <p:txBody>
            <a:bodyPr wrap="square" lIns="0" tIns="0" rIns="0" bIns="0" rtlCol="0"/>
            <a:lstStyle/>
            <a:p>
              <a:endParaRPr/>
            </a:p>
          </p:txBody>
        </p:sp>
      </p:grpSp>
      <p:sp>
        <p:nvSpPr>
          <p:cNvPr id="14" name="object 14"/>
          <p:cNvSpPr/>
          <p:nvPr/>
        </p:nvSpPr>
        <p:spPr>
          <a:xfrm>
            <a:off x="5690824" y="1070342"/>
            <a:ext cx="810895" cy="0"/>
          </a:xfrm>
          <a:custGeom>
            <a:avLst/>
            <a:gdLst/>
            <a:ahLst/>
            <a:cxnLst/>
            <a:rect l="l" t="t" r="r" b="b"/>
            <a:pathLst>
              <a:path w="810895">
                <a:moveTo>
                  <a:pt x="0" y="1"/>
                </a:moveTo>
                <a:lnTo>
                  <a:pt x="810352" y="0"/>
                </a:lnTo>
              </a:path>
            </a:pathLst>
          </a:custGeom>
          <a:ln w="25400">
            <a:solidFill>
              <a:srgbClr val="A12B2A"/>
            </a:solidFill>
          </a:ln>
        </p:spPr>
        <p:txBody>
          <a:bodyPr wrap="square" lIns="0" tIns="0" rIns="0" bIns="0" rtlCol="0"/>
          <a:lstStyle/>
          <a:p>
            <a:endParaRPr/>
          </a:p>
        </p:txBody>
      </p:sp>
      <p:grpSp>
        <p:nvGrpSpPr>
          <p:cNvPr id="15" name="object 15"/>
          <p:cNvGrpSpPr/>
          <p:nvPr/>
        </p:nvGrpSpPr>
        <p:grpSpPr>
          <a:xfrm>
            <a:off x="7696200" y="1612391"/>
            <a:ext cx="2524125" cy="2524125"/>
            <a:chOff x="7696200" y="1612391"/>
            <a:chExt cx="2524125" cy="2524125"/>
          </a:xfrm>
        </p:grpSpPr>
        <p:pic>
          <p:nvPicPr>
            <p:cNvPr id="16" name="object 16"/>
            <p:cNvPicPr/>
            <p:nvPr/>
          </p:nvPicPr>
          <p:blipFill>
            <a:blip r:embed="rId5" cstate="print"/>
            <a:stretch>
              <a:fillRect/>
            </a:stretch>
          </p:blipFill>
          <p:spPr>
            <a:xfrm>
              <a:off x="7696200" y="1612391"/>
              <a:ext cx="2523744" cy="2523743"/>
            </a:xfrm>
            <a:prstGeom prst="rect">
              <a:avLst/>
            </a:prstGeom>
          </p:spPr>
        </p:pic>
        <p:sp>
          <p:nvSpPr>
            <p:cNvPr id="17" name="object 17"/>
            <p:cNvSpPr/>
            <p:nvPr/>
          </p:nvSpPr>
          <p:spPr>
            <a:xfrm>
              <a:off x="7974453" y="1890929"/>
              <a:ext cx="1544320" cy="1544320"/>
            </a:xfrm>
            <a:custGeom>
              <a:avLst/>
              <a:gdLst/>
              <a:ahLst/>
              <a:cxnLst/>
              <a:rect l="l" t="t" r="r" b="b"/>
              <a:pathLst>
                <a:path w="1544320" h="1544320">
                  <a:moveTo>
                    <a:pt x="772144" y="0"/>
                  </a:moveTo>
                  <a:lnTo>
                    <a:pt x="723313" y="1519"/>
                  </a:lnTo>
                  <a:lnTo>
                    <a:pt x="675288" y="6016"/>
                  </a:lnTo>
                  <a:lnTo>
                    <a:pt x="628161" y="13400"/>
                  </a:lnTo>
                  <a:lnTo>
                    <a:pt x="582022" y="23582"/>
                  </a:lnTo>
                  <a:lnTo>
                    <a:pt x="536961" y="36470"/>
                  </a:lnTo>
                  <a:lnTo>
                    <a:pt x="493070" y="51974"/>
                  </a:lnTo>
                  <a:lnTo>
                    <a:pt x="450437" y="70003"/>
                  </a:lnTo>
                  <a:lnTo>
                    <a:pt x="409155" y="90468"/>
                  </a:lnTo>
                  <a:lnTo>
                    <a:pt x="369313" y="113278"/>
                  </a:lnTo>
                  <a:lnTo>
                    <a:pt x="331001" y="138342"/>
                  </a:lnTo>
                  <a:lnTo>
                    <a:pt x="294311" y="165570"/>
                  </a:lnTo>
                  <a:lnTo>
                    <a:pt x="259332" y="194871"/>
                  </a:lnTo>
                  <a:lnTo>
                    <a:pt x="226155" y="226156"/>
                  </a:lnTo>
                  <a:lnTo>
                    <a:pt x="194871" y="259332"/>
                  </a:lnTo>
                  <a:lnTo>
                    <a:pt x="165570" y="294311"/>
                  </a:lnTo>
                  <a:lnTo>
                    <a:pt x="138342" y="331002"/>
                  </a:lnTo>
                  <a:lnTo>
                    <a:pt x="113278" y="369313"/>
                  </a:lnTo>
                  <a:lnTo>
                    <a:pt x="90468" y="409155"/>
                  </a:lnTo>
                  <a:lnTo>
                    <a:pt x="70003" y="450438"/>
                  </a:lnTo>
                  <a:lnTo>
                    <a:pt x="51974" y="493070"/>
                  </a:lnTo>
                  <a:lnTo>
                    <a:pt x="36469" y="536962"/>
                  </a:lnTo>
                  <a:lnTo>
                    <a:pt x="23581" y="582022"/>
                  </a:lnTo>
                  <a:lnTo>
                    <a:pt x="13400" y="628161"/>
                  </a:lnTo>
                  <a:lnTo>
                    <a:pt x="6016" y="675288"/>
                  </a:lnTo>
                  <a:lnTo>
                    <a:pt x="1519" y="723313"/>
                  </a:lnTo>
                  <a:lnTo>
                    <a:pt x="0" y="772144"/>
                  </a:lnTo>
                  <a:lnTo>
                    <a:pt x="1519" y="820976"/>
                  </a:lnTo>
                  <a:lnTo>
                    <a:pt x="6016" y="869001"/>
                  </a:lnTo>
                  <a:lnTo>
                    <a:pt x="13400" y="916128"/>
                  </a:lnTo>
                  <a:lnTo>
                    <a:pt x="23581" y="962267"/>
                  </a:lnTo>
                  <a:lnTo>
                    <a:pt x="36469" y="1007327"/>
                  </a:lnTo>
                  <a:lnTo>
                    <a:pt x="51974" y="1051219"/>
                  </a:lnTo>
                  <a:lnTo>
                    <a:pt x="70003" y="1093851"/>
                  </a:lnTo>
                  <a:lnTo>
                    <a:pt x="90468" y="1135134"/>
                  </a:lnTo>
                  <a:lnTo>
                    <a:pt x="113278" y="1174976"/>
                  </a:lnTo>
                  <a:lnTo>
                    <a:pt x="138342" y="1213288"/>
                  </a:lnTo>
                  <a:lnTo>
                    <a:pt x="165570" y="1249978"/>
                  </a:lnTo>
                  <a:lnTo>
                    <a:pt x="194871" y="1284957"/>
                  </a:lnTo>
                  <a:lnTo>
                    <a:pt x="226155" y="1318134"/>
                  </a:lnTo>
                  <a:lnTo>
                    <a:pt x="259332" y="1349418"/>
                  </a:lnTo>
                  <a:lnTo>
                    <a:pt x="294311" y="1378720"/>
                  </a:lnTo>
                  <a:lnTo>
                    <a:pt x="331001" y="1405947"/>
                  </a:lnTo>
                  <a:lnTo>
                    <a:pt x="369313" y="1431012"/>
                  </a:lnTo>
                  <a:lnTo>
                    <a:pt x="409155" y="1453821"/>
                  </a:lnTo>
                  <a:lnTo>
                    <a:pt x="450437" y="1474286"/>
                  </a:lnTo>
                  <a:lnTo>
                    <a:pt x="493070" y="1492316"/>
                  </a:lnTo>
                  <a:lnTo>
                    <a:pt x="536961" y="1507820"/>
                  </a:lnTo>
                  <a:lnTo>
                    <a:pt x="582022" y="1520708"/>
                  </a:lnTo>
                  <a:lnTo>
                    <a:pt x="628161" y="1530890"/>
                  </a:lnTo>
                  <a:lnTo>
                    <a:pt x="675288" y="1538274"/>
                  </a:lnTo>
                  <a:lnTo>
                    <a:pt x="723313" y="1542771"/>
                  </a:lnTo>
                  <a:lnTo>
                    <a:pt x="772144" y="1544290"/>
                  </a:lnTo>
                  <a:lnTo>
                    <a:pt x="820976" y="1542771"/>
                  </a:lnTo>
                  <a:lnTo>
                    <a:pt x="869000" y="1538274"/>
                  </a:lnTo>
                  <a:lnTo>
                    <a:pt x="916127" y="1530890"/>
                  </a:lnTo>
                  <a:lnTo>
                    <a:pt x="962266" y="1520708"/>
                  </a:lnTo>
                  <a:lnTo>
                    <a:pt x="1007327" y="1507820"/>
                  </a:lnTo>
                  <a:lnTo>
                    <a:pt x="1051218" y="1492316"/>
                  </a:lnTo>
                  <a:lnTo>
                    <a:pt x="1093851" y="1474286"/>
                  </a:lnTo>
                  <a:lnTo>
                    <a:pt x="1135133" y="1453821"/>
                  </a:lnTo>
                  <a:lnTo>
                    <a:pt x="1174975" y="1431012"/>
                  </a:lnTo>
                  <a:lnTo>
                    <a:pt x="1213287" y="1405947"/>
                  </a:lnTo>
                  <a:lnTo>
                    <a:pt x="1249977" y="1378720"/>
                  </a:lnTo>
                  <a:lnTo>
                    <a:pt x="1284956" y="1349418"/>
                  </a:lnTo>
                  <a:lnTo>
                    <a:pt x="1318133" y="1318134"/>
                  </a:lnTo>
                  <a:lnTo>
                    <a:pt x="1349417" y="1284957"/>
                  </a:lnTo>
                  <a:lnTo>
                    <a:pt x="1378718" y="1249978"/>
                  </a:lnTo>
                  <a:lnTo>
                    <a:pt x="1405946" y="1213288"/>
                  </a:lnTo>
                  <a:lnTo>
                    <a:pt x="1431010" y="1174976"/>
                  </a:lnTo>
                  <a:lnTo>
                    <a:pt x="1453820" y="1135134"/>
                  </a:lnTo>
                  <a:lnTo>
                    <a:pt x="1474285" y="1093851"/>
                  </a:lnTo>
                  <a:lnTo>
                    <a:pt x="1492315" y="1051219"/>
                  </a:lnTo>
                  <a:lnTo>
                    <a:pt x="1507819" y="1007327"/>
                  </a:lnTo>
                  <a:lnTo>
                    <a:pt x="1520707" y="962267"/>
                  </a:lnTo>
                  <a:lnTo>
                    <a:pt x="1530888" y="916128"/>
                  </a:lnTo>
                  <a:lnTo>
                    <a:pt x="1538273" y="869001"/>
                  </a:lnTo>
                  <a:lnTo>
                    <a:pt x="1542770" y="820976"/>
                  </a:lnTo>
                  <a:lnTo>
                    <a:pt x="1544289" y="772144"/>
                  </a:lnTo>
                  <a:lnTo>
                    <a:pt x="1542770" y="723313"/>
                  </a:lnTo>
                  <a:lnTo>
                    <a:pt x="1538273" y="675288"/>
                  </a:lnTo>
                  <a:lnTo>
                    <a:pt x="1530888" y="628161"/>
                  </a:lnTo>
                  <a:lnTo>
                    <a:pt x="1520707" y="582022"/>
                  </a:lnTo>
                  <a:lnTo>
                    <a:pt x="1507819" y="536962"/>
                  </a:lnTo>
                  <a:lnTo>
                    <a:pt x="1492315" y="493070"/>
                  </a:lnTo>
                  <a:lnTo>
                    <a:pt x="1474285" y="450438"/>
                  </a:lnTo>
                  <a:lnTo>
                    <a:pt x="1453820" y="409155"/>
                  </a:lnTo>
                  <a:lnTo>
                    <a:pt x="1431010" y="369313"/>
                  </a:lnTo>
                  <a:lnTo>
                    <a:pt x="1405946" y="331002"/>
                  </a:lnTo>
                  <a:lnTo>
                    <a:pt x="1378718" y="294311"/>
                  </a:lnTo>
                  <a:lnTo>
                    <a:pt x="1349417" y="259332"/>
                  </a:lnTo>
                  <a:lnTo>
                    <a:pt x="1318133" y="226156"/>
                  </a:lnTo>
                  <a:lnTo>
                    <a:pt x="1284956" y="194871"/>
                  </a:lnTo>
                  <a:lnTo>
                    <a:pt x="1249977" y="165570"/>
                  </a:lnTo>
                  <a:lnTo>
                    <a:pt x="1213287" y="138342"/>
                  </a:lnTo>
                  <a:lnTo>
                    <a:pt x="1174975" y="113278"/>
                  </a:lnTo>
                  <a:lnTo>
                    <a:pt x="1135133" y="90468"/>
                  </a:lnTo>
                  <a:lnTo>
                    <a:pt x="1093851" y="70003"/>
                  </a:lnTo>
                  <a:lnTo>
                    <a:pt x="1051218" y="51974"/>
                  </a:lnTo>
                  <a:lnTo>
                    <a:pt x="1007327" y="36470"/>
                  </a:lnTo>
                  <a:lnTo>
                    <a:pt x="962266" y="23582"/>
                  </a:lnTo>
                  <a:lnTo>
                    <a:pt x="916127" y="13400"/>
                  </a:lnTo>
                  <a:lnTo>
                    <a:pt x="869000" y="6016"/>
                  </a:lnTo>
                  <a:lnTo>
                    <a:pt x="820976" y="1519"/>
                  </a:lnTo>
                  <a:lnTo>
                    <a:pt x="772144" y="0"/>
                  </a:lnTo>
                  <a:close/>
                </a:path>
              </a:pathLst>
            </a:custGeom>
            <a:solidFill>
              <a:srgbClr val="F6FAFB"/>
            </a:solidFill>
          </p:spPr>
          <p:txBody>
            <a:bodyPr wrap="square" lIns="0" tIns="0" rIns="0" bIns="0" rtlCol="0"/>
            <a:lstStyle/>
            <a:p>
              <a:endParaRPr/>
            </a:p>
          </p:txBody>
        </p:sp>
      </p:grpSp>
      <p:grpSp>
        <p:nvGrpSpPr>
          <p:cNvPr id="18" name="object 18"/>
          <p:cNvGrpSpPr/>
          <p:nvPr/>
        </p:nvGrpSpPr>
        <p:grpSpPr>
          <a:xfrm>
            <a:off x="2313432" y="1612391"/>
            <a:ext cx="2524125" cy="2524125"/>
            <a:chOff x="2313432" y="1612391"/>
            <a:chExt cx="2524125" cy="2524125"/>
          </a:xfrm>
        </p:grpSpPr>
        <p:pic>
          <p:nvPicPr>
            <p:cNvPr id="19" name="object 19"/>
            <p:cNvPicPr/>
            <p:nvPr/>
          </p:nvPicPr>
          <p:blipFill>
            <a:blip r:embed="rId6" cstate="print"/>
            <a:stretch>
              <a:fillRect/>
            </a:stretch>
          </p:blipFill>
          <p:spPr>
            <a:xfrm>
              <a:off x="2313432" y="1612391"/>
              <a:ext cx="2523744" cy="2523743"/>
            </a:xfrm>
            <a:prstGeom prst="rect">
              <a:avLst/>
            </a:prstGeom>
          </p:spPr>
        </p:pic>
        <p:sp>
          <p:nvSpPr>
            <p:cNvPr id="20" name="object 20"/>
            <p:cNvSpPr/>
            <p:nvPr/>
          </p:nvSpPr>
          <p:spPr>
            <a:xfrm>
              <a:off x="2591696" y="1890929"/>
              <a:ext cx="1544320" cy="1544320"/>
            </a:xfrm>
            <a:custGeom>
              <a:avLst/>
              <a:gdLst/>
              <a:ahLst/>
              <a:cxnLst/>
              <a:rect l="l" t="t" r="r" b="b"/>
              <a:pathLst>
                <a:path w="1544320" h="1544320">
                  <a:moveTo>
                    <a:pt x="772144" y="0"/>
                  </a:moveTo>
                  <a:lnTo>
                    <a:pt x="723313" y="1519"/>
                  </a:lnTo>
                  <a:lnTo>
                    <a:pt x="675288" y="6016"/>
                  </a:lnTo>
                  <a:lnTo>
                    <a:pt x="628161" y="13400"/>
                  </a:lnTo>
                  <a:lnTo>
                    <a:pt x="582022" y="23582"/>
                  </a:lnTo>
                  <a:lnTo>
                    <a:pt x="536962" y="36470"/>
                  </a:lnTo>
                  <a:lnTo>
                    <a:pt x="493070" y="51974"/>
                  </a:lnTo>
                  <a:lnTo>
                    <a:pt x="450438" y="70003"/>
                  </a:lnTo>
                  <a:lnTo>
                    <a:pt x="409155" y="90468"/>
                  </a:lnTo>
                  <a:lnTo>
                    <a:pt x="369313" y="113278"/>
                  </a:lnTo>
                  <a:lnTo>
                    <a:pt x="331002" y="138342"/>
                  </a:lnTo>
                  <a:lnTo>
                    <a:pt x="294311" y="165570"/>
                  </a:lnTo>
                  <a:lnTo>
                    <a:pt x="259332" y="194871"/>
                  </a:lnTo>
                  <a:lnTo>
                    <a:pt x="226156" y="226156"/>
                  </a:lnTo>
                  <a:lnTo>
                    <a:pt x="194871" y="259332"/>
                  </a:lnTo>
                  <a:lnTo>
                    <a:pt x="165570" y="294311"/>
                  </a:lnTo>
                  <a:lnTo>
                    <a:pt x="138342" y="331002"/>
                  </a:lnTo>
                  <a:lnTo>
                    <a:pt x="113278" y="369313"/>
                  </a:lnTo>
                  <a:lnTo>
                    <a:pt x="90468" y="409155"/>
                  </a:lnTo>
                  <a:lnTo>
                    <a:pt x="70003" y="450438"/>
                  </a:lnTo>
                  <a:lnTo>
                    <a:pt x="51974" y="493070"/>
                  </a:lnTo>
                  <a:lnTo>
                    <a:pt x="36470" y="536962"/>
                  </a:lnTo>
                  <a:lnTo>
                    <a:pt x="23582" y="582022"/>
                  </a:lnTo>
                  <a:lnTo>
                    <a:pt x="13400" y="628161"/>
                  </a:lnTo>
                  <a:lnTo>
                    <a:pt x="6016" y="675288"/>
                  </a:lnTo>
                  <a:lnTo>
                    <a:pt x="1519" y="723313"/>
                  </a:lnTo>
                  <a:lnTo>
                    <a:pt x="0" y="772144"/>
                  </a:lnTo>
                  <a:lnTo>
                    <a:pt x="1519" y="820976"/>
                  </a:lnTo>
                  <a:lnTo>
                    <a:pt x="6016" y="869001"/>
                  </a:lnTo>
                  <a:lnTo>
                    <a:pt x="13400" y="916128"/>
                  </a:lnTo>
                  <a:lnTo>
                    <a:pt x="23582" y="962267"/>
                  </a:lnTo>
                  <a:lnTo>
                    <a:pt x="36470" y="1007327"/>
                  </a:lnTo>
                  <a:lnTo>
                    <a:pt x="51974" y="1051219"/>
                  </a:lnTo>
                  <a:lnTo>
                    <a:pt x="70003" y="1093851"/>
                  </a:lnTo>
                  <a:lnTo>
                    <a:pt x="90468" y="1135134"/>
                  </a:lnTo>
                  <a:lnTo>
                    <a:pt x="113278" y="1174976"/>
                  </a:lnTo>
                  <a:lnTo>
                    <a:pt x="138342" y="1213288"/>
                  </a:lnTo>
                  <a:lnTo>
                    <a:pt x="165570" y="1249978"/>
                  </a:lnTo>
                  <a:lnTo>
                    <a:pt x="194871" y="1284957"/>
                  </a:lnTo>
                  <a:lnTo>
                    <a:pt x="226156" y="1318134"/>
                  </a:lnTo>
                  <a:lnTo>
                    <a:pt x="259332" y="1349418"/>
                  </a:lnTo>
                  <a:lnTo>
                    <a:pt x="294311" y="1378720"/>
                  </a:lnTo>
                  <a:lnTo>
                    <a:pt x="331002" y="1405947"/>
                  </a:lnTo>
                  <a:lnTo>
                    <a:pt x="369313" y="1431012"/>
                  </a:lnTo>
                  <a:lnTo>
                    <a:pt x="409155" y="1453821"/>
                  </a:lnTo>
                  <a:lnTo>
                    <a:pt x="450438" y="1474286"/>
                  </a:lnTo>
                  <a:lnTo>
                    <a:pt x="493070" y="1492316"/>
                  </a:lnTo>
                  <a:lnTo>
                    <a:pt x="536962" y="1507820"/>
                  </a:lnTo>
                  <a:lnTo>
                    <a:pt x="582022" y="1520708"/>
                  </a:lnTo>
                  <a:lnTo>
                    <a:pt x="628161" y="1530890"/>
                  </a:lnTo>
                  <a:lnTo>
                    <a:pt x="675288" y="1538274"/>
                  </a:lnTo>
                  <a:lnTo>
                    <a:pt x="723313" y="1542771"/>
                  </a:lnTo>
                  <a:lnTo>
                    <a:pt x="772144" y="1544290"/>
                  </a:lnTo>
                  <a:lnTo>
                    <a:pt x="820976" y="1542771"/>
                  </a:lnTo>
                  <a:lnTo>
                    <a:pt x="869001" y="1538274"/>
                  </a:lnTo>
                  <a:lnTo>
                    <a:pt x="916128" y="1530890"/>
                  </a:lnTo>
                  <a:lnTo>
                    <a:pt x="962267" y="1520708"/>
                  </a:lnTo>
                  <a:lnTo>
                    <a:pt x="1007327" y="1507820"/>
                  </a:lnTo>
                  <a:lnTo>
                    <a:pt x="1051219" y="1492316"/>
                  </a:lnTo>
                  <a:lnTo>
                    <a:pt x="1093851" y="1474286"/>
                  </a:lnTo>
                  <a:lnTo>
                    <a:pt x="1135134" y="1453821"/>
                  </a:lnTo>
                  <a:lnTo>
                    <a:pt x="1174976" y="1431012"/>
                  </a:lnTo>
                  <a:lnTo>
                    <a:pt x="1213288" y="1405947"/>
                  </a:lnTo>
                  <a:lnTo>
                    <a:pt x="1249978" y="1378720"/>
                  </a:lnTo>
                  <a:lnTo>
                    <a:pt x="1284957" y="1349418"/>
                  </a:lnTo>
                  <a:lnTo>
                    <a:pt x="1318134" y="1318134"/>
                  </a:lnTo>
                  <a:lnTo>
                    <a:pt x="1349418" y="1284957"/>
                  </a:lnTo>
                  <a:lnTo>
                    <a:pt x="1378720" y="1249978"/>
                  </a:lnTo>
                  <a:lnTo>
                    <a:pt x="1405947" y="1213288"/>
                  </a:lnTo>
                  <a:lnTo>
                    <a:pt x="1431012" y="1174976"/>
                  </a:lnTo>
                  <a:lnTo>
                    <a:pt x="1453821" y="1135134"/>
                  </a:lnTo>
                  <a:lnTo>
                    <a:pt x="1474286" y="1093851"/>
                  </a:lnTo>
                  <a:lnTo>
                    <a:pt x="1492316" y="1051219"/>
                  </a:lnTo>
                  <a:lnTo>
                    <a:pt x="1507820" y="1007327"/>
                  </a:lnTo>
                  <a:lnTo>
                    <a:pt x="1520708" y="962267"/>
                  </a:lnTo>
                  <a:lnTo>
                    <a:pt x="1530890" y="916128"/>
                  </a:lnTo>
                  <a:lnTo>
                    <a:pt x="1538274" y="869001"/>
                  </a:lnTo>
                  <a:lnTo>
                    <a:pt x="1542771" y="820976"/>
                  </a:lnTo>
                  <a:lnTo>
                    <a:pt x="1544290" y="772144"/>
                  </a:lnTo>
                  <a:lnTo>
                    <a:pt x="1542771" y="723313"/>
                  </a:lnTo>
                  <a:lnTo>
                    <a:pt x="1538274" y="675288"/>
                  </a:lnTo>
                  <a:lnTo>
                    <a:pt x="1530890" y="628161"/>
                  </a:lnTo>
                  <a:lnTo>
                    <a:pt x="1520708" y="582022"/>
                  </a:lnTo>
                  <a:lnTo>
                    <a:pt x="1507820" y="536962"/>
                  </a:lnTo>
                  <a:lnTo>
                    <a:pt x="1492316" y="493070"/>
                  </a:lnTo>
                  <a:lnTo>
                    <a:pt x="1474286" y="450438"/>
                  </a:lnTo>
                  <a:lnTo>
                    <a:pt x="1453821" y="409155"/>
                  </a:lnTo>
                  <a:lnTo>
                    <a:pt x="1431012" y="369313"/>
                  </a:lnTo>
                  <a:lnTo>
                    <a:pt x="1405947" y="331002"/>
                  </a:lnTo>
                  <a:lnTo>
                    <a:pt x="1378720" y="294311"/>
                  </a:lnTo>
                  <a:lnTo>
                    <a:pt x="1349418" y="259332"/>
                  </a:lnTo>
                  <a:lnTo>
                    <a:pt x="1318134" y="226156"/>
                  </a:lnTo>
                  <a:lnTo>
                    <a:pt x="1284957" y="194871"/>
                  </a:lnTo>
                  <a:lnTo>
                    <a:pt x="1249978" y="165570"/>
                  </a:lnTo>
                  <a:lnTo>
                    <a:pt x="1213288" y="138342"/>
                  </a:lnTo>
                  <a:lnTo>
                    <a:pt x="1174976" y="113278"/>
                  </a:lnTo>
                  <a:lnTo>
                    <a:pt x="1135134" y="90468"/>
                  </a:lnTo>
                  <a:lnTo>
                    <a:pt x="1093851" y="70003"/>
                  </a:lnTo>
                  <a:lnTo>
                    <a:pt x="1051219" y="51974"/>
                  </a:lnTo>
                  <a:lnTo>
                    <a:pt x="1007327" y="36470"/>
                  </a:lnTo>
                  <a:lnTo>
                    <a:pt x="962267" y="23582"/>
                  </a:lnTo>
                  <a:lnTo>
                    <a:pt x="916128" y="13400"/>
                  </a:lnTo>
                  <a:lnTo>
                    <a:pt x="869001" y="6016"/>
                  </a:lnTo>
                  <a:lnTo>
                    <a:pt x="820976" y="1519"/>
                  </a:lnTo>
                  <a:lnTo>
                    <a:pt x="772144" y="0"/>
                  </a:lnTo>
                  <a:close/>
                </a:path>
              </a:pathLst>
            </a:custGeom>
            <a:solidFill>
              <a:srgbClr val="F6FAFB"/>
            </a:solidFill>
          </p:spPr>
          <p:txBody>
            <a:bodyPr wrap="square" lIns="0" tIns="0" rIns="0" bIns="0" rtlCol="0"/>
            <a:lstStyle/>
            <a:p>
              <a:endParaRPr/>
            </a:p>
          </p:txBody>
        </p:sp>
      </p:grpSp>
      <p:grpSp>
        <p:nvGrpSpPr>
          <p:cNvPr id="21" name="object 21"/>
          <p:cNvGrpSpPr/>
          <p:nvPr/>
        </p:nvGrpSpPr>
        <p:grpSpPr>
          <a:xfrm>
            <a:off x="5007864" y="1612391"/>
            <a:ext cx="2524125" cy="2524125"/>
            <a:chOff x="5007864" y="1612391"/>
            <a:chExt cx="2524125" cy="2524125"/>
          </a:xfrm>
        </p:grpSpPr>
        <p:pic>
          <p:nvPicPr>
            <p:cNvPr id="22" name="object 22"/>
            <p:cNvPicPr/>
            <p:nvPr/>
          </p:nvPicPr>
          <p:blipFill>
            <a:blip r:embed="rId7" cstate="print"/>
            <a:stretch>
              <a:fillRect/>
            </a:stretch>
          </p:blipFill>
          <p:spPr>
            <a:xfrm>
              <a:off x="5007864" y="1612391"/>
              <a:ext cx="2523743" cy="2523743"/>
            </a:xfrm>
            <a:prstGeom prst="rect">
              <a:avLst/>
            </a:prstGeom>
          </p:spPr>
        </p:pic>
        <p:sp>
          <p:nvSpPr>
            <p:cNvPr id="23" name="object 23"/>
            <p:cNvSpPr/>
            <p:nvPr/>
          </p:nvSpPr>
          <p:spPr>
            <a:xfrm>
              <a:off x="5284689" y="1890929"/>
              <a:ext cx="1544320" cy="1544320"/>
            </a:xfrm>
            <a:custGeom>
              <a:avLst/>
              <a:gdLst/>
              <a:ahLst/>
              <a:cxnLst/>
              <a:rect l="l" t="t" r="r" b="b"/>
              <a:pathLst>
                <a:path w="1544320" h="1544320">
                  <a:moveTo>
                    <a:pt x="772144" y="0"/>
                  </a:moveTo>
                  <a:lnTo>
                    <a:pt x="723313" y="1519"/>
                  </a:lnTo>
                  <a:lnTo>
                    <a:pt x="675288" y="6016"/>
                  </a:lnTo>
                  <a:lnTo>
                    <a:pt x="628161" y="13400"/>
                  </a:lnTo>
                  <a:lnTo>
                    <a:pt x="582022" y="23582"/>
                  </a:lnTo>
                  <a:lnTo>
                    <a:pt x="536962" y="36470"/>
                  </a:lnTo>
                  <a:lnTo>
                    <a:pt x="493070" y="51974"/>
                  </a:lnTo>
                  <a:lnTo>
                    <a:pt x="450438" y="70003"/>
                  </a:lnTo>
                  <a:lnTo>
                    <a:pt x="409155" y="90468"/>
                  </a:lnTo>
                  <a:lnTo>
                    <a:pt x="369313" y="113278"/>
                  </a:lnTo>
                  <a:lnTo>
                    <a:pt x="331002" y="138342"/>
                  </a:lnTo>
                  <a:lnTo>
                    <a:pt x="294311" y="165570"/>
                  </a:lnTo>
                  <a:lnTo>
                    <a:pt x="259332" y="194871"/>
                  </a:lnTo>
                  <a:lnTo>
                    <a:pt x="226156" y="226156"/>
                  </a:lnTo>
                  <a:lnTo>
                    <a:pt x="194871" y="259332"/>
                  </a:lnTo>
                  <a:lnTo>
                    <a:pt x="165570" y="294311"/>
                  </a:lnTo>
                  <a:lnTo>
                    <a:pt x="138342" y="331002"/>
                  </a:lnTo>
                  <a:lnTo>
                    <a:pt x="113278" y="369313"/>
                  </a:lnTo>
                  <a:lnTo>
                    <a:pt x="90468" y="409155"/>
                  </a:lnTo>
                  <a:lnTo>
                    <a:pt x="70003" y="450438"/>
                  </a:lnTo>
                  <a:lnTo>
                    <a:pt x="51974" y="493070"/>
                  </a:lnTo>
                  <a:lnTo>
                    <a:pt x="36470" y="536962"/>
                  </a:lnTo>
                  <a:lnTo>
                    <a:pt x="23582" y="582022"/>
                  </a:lnTo>
                  <a:lnTo>
                    <a:pt x="13400" y="628161"/>
                  </a:lnTo>
                  <a:lnTo>
                    <a:pt x="6016" y="675288"/>
                  </a:lnTo>
                  <a:lnTo>
                    <a:pt x="1519" y="723313"/>
                  </a:lnTo>
                  <a:lnTo>
                    <a:pt x="0" y="772144"/>
                  </a:lnTo>
                  <a:lnTo>
                    <a:pt x="1519" y="820976"/>
                  </a:lnTo>
                  <a:lnTo>
                    <a:pt x="6016" y="869001"/>
                  </a:lnTo>
                  <a:lnTo>
                    <a:pt x="13400" y="916128"/>
                  </a:lnTo>
                  <a:lnTo>
                    <a:pt x="23582" y="962267"/>
                  </a:lnTo>
                  <a:lnTo>
                    <a:pt x="36470" y="1007327"/>
                  </a:lnTo>
                  <a:lnTo>
                    <a:pt x="51974" y="1051219"/>
                  </a:lnTo>
                  <a:lnTo>
                    <a:pt x="70003" y="1093851"/>
                  </a:lnTo>
                  <a:lnTo>
                    <a:pt x="90468" y="1135134"/>
                  </a:lnTo>
                  <a:lnTo>
                    <a:pt x="113278" y="1174976"/>
                  </a:lnTo>
                  <a:lnTo>
                    <a:pt x="138342" y="1213288"/>
                  </a:lnTo>
                  <a:lnTo>
                    <a:pt x="165570" y="1249978"/>
                  </a:lnTo>
                  <a:lnTo>
                    <a:pt x="194871" y="1284957"/>
                  </a:lnTo>
                  <a:lnTo>
                    <a:pt x="226156" y="1318134"/>
                  </a:lnTo>
                  <a:lnTo>
                    <a:pt x="259332" y="1349418"/>
                  </a:lnTo>
                  <a:lnTo>
                    <a:pt x="294311" y="1378720"/>
                  </a:lnTo>
                  <a:lnTo>
                    <a:pt x="331002" y="1405947"/>
                  </a:lnTo>
                  <a:lnTo>
                    <a:pt x="369313" y="1431012"/>
                  </a:lnTo>
                  <a:lnTo>
                    <a:pt x="409155" y="1453821"/>
                  </a:lnTo>
                  <a:lnTo>
                    <a:pt x="450438" y="1474286"/>
                  </a:lnTo>
                  <a:lnTo>
                    <a:pt x="493070" y="1492316"/>
                  </a:lnTo>
                  <a:lnTo>
                    <a:pt x="536962" y="1507820"/>
                  </a:lnTo>
                  <a:lnTo>
                    <a:pt x="582022" y="1520708"/>
                  </a:lnTo>
                  <a:lnTo>
                    <a:pt x="628161" y="1530890"/>
                  </a:lnTo>
                  <a:lnTo>
                    <a:pt x="675288" y="1538274"/>
                  </a:lnTo>
                  <a:lnTo>
                    <a:pt x="723313" y="1542771"/>
                  </a:lnTo>
                  <a:lnTo>
                    <a:pt x="772144" y="1544290"/>
                  </a:lnTo>
                  <a:lnTo>
                    <a:pt x="820976" y="1542771"/>
                  </a:lnTo>
                  <a:lnTo>
                    <a:pt x="869001" y="1538274"/>
                  </a:lnTo>
                  <a:lnTo>
                    <a:pt x="916128" y="1530890"/>
                  </a:lnTo>
                  <a:lnTo>
                    <a:pt x="962267" y="1520708"/>
                  </a:lnTo>
                  <a:lnTo>
                    <a:pt x="1007327" y="1507820"/>
                  </a:lnTo>
                  <a:lnTo>
                    <a:pt x="1051219" y="1492316"/>
                  </a:lnTo>
                  <a:lnTo>
                    <a:pt x="1093851" y="1474286"/>
                  </a:lnTo>
                  <a:lnTo>
                    <a:pt x="1135134" y="1453821"/>
                  </a:lnTo>
                  <a:lnTo>
                    <a:pt x="1174976" y="1431012"/>
                  </a:lnTo>
                  <a:lnTo>
                    <a:pt x="1213287" y="1405947"/>
                  </a:lnTo>
                  <a:lnTo>
                    <a:pt x="1249978" y="1378720"/>
                  </a:lnTo>
                  <a:lnTo>
                    <a:pt x="1284957" y="1349418"/>
                  </a:lnTo>
                  <a:lnTo>
                    <a:pt x="1318133" y="1318134"/>
                  </a:lnTo>
                  <a:lnTo>
                    <a:pt x="1349417" y="1284957"/>
                  </a:lnTo>
                  <a:lnTo>
                    <a:pt x="1378719" y="1249978"/>
                  </a:lnTo>
                  <a:lnTo>
                    <a:pt x="1405947" y="1213288"/>
                  </a:lnTo>
                  <a:lnTo>
                    <a:pt x="1431011" y="1174976"/>
                  </a:lnTo>
                  <a:lnTo>
                    <a:pt x="1453820" y="1135134"/>
                  </a:lnTo>
                  <a:lnTo>
                    <a:pt x="1474285" y="1093851"/>
                  </a:lnTo>
                  <a:lnTo>
                    <a:pt x="1492315" y="1051219"/>
                  </a:lnTo>
                  <a:lnTo>
                    <a:pt x="1507819" y="1007327"/>
                  </a:lnTo>
                  <a:lnTo>
                    <a:pt x="1520707" y="962267"/>
                  </a:lnTo>
                  <a:lnTo>
                    <a:pt x="1530888" y="916128"/>
                  </a:lnTo>
                  <a:lnTo>
                    <a:pt x="1538273" y="869001"/>
                  </a:lnTo>
                  <a:lnTo>
                    <a:pt x="1542770" y="820976"/>
                  </a:lnTo>
                  <a:lnTo>
                    <a:pt x="1544289" y="772144"/>
                  </a:lnTo>
                  <a:lnTo>
                    <a:pt x="1542770" y="723313"/>
                  </a:lnTo>
                  <a:lnTo>
                    <a:pt x="1538273" y="675288"/>
                  </a:lnTo>
                  <a:lnTo>
                    <a:pt x="1530888" y="628161"/>
                  </a:lnTo>
                  <a:lnTo>
                    <a:pt x="1520707" y="582022"/>
                  </a:lnTo>
                  <a:lnTo>
                    <a:pt x="1507819" y="536962"/>
                  </a:lnTo>
                  <a:lnTo>
                    <a:pt x="1492315" y="493070"/>
                  </a:lnTo>
                  <a:lnTo>
                    <a:pt x="1474285" y="450438"/>
                  </a:lnTo>
                  <a:lnTo>
                    <a:pt x="1453820" y="409155"/>
                  </a:lnTo>
                  <a:lnTo>
                    <a:pt x="1431011" y="369313"/>
                  </a:lnTo>
                  <a:lnTo>
                    <a:pt x="1405947" y="331002"/>
                  </a:lnTo>
                  <a:lnTo>
                    <a:pt x="1378719" y="294311"/>
                  </a:lnTo>
                  <a:lnTo>
                    <a:pt x="1349417" y="259332"/>
                  </a:lnTo>
                  <a:lnTo>
                    <a:pt x="1318133" y="226156"/>
                  </a:lnTo>
                  <a:lnTo>
                    <a:pt x="1284957" y="194871"/>
                  </a:lnTo>
                  <a:lnTo>
                    <a:pt x="1249978" y="165570"/>
                  </a:lnTo>
                  <a:lnTo>
                    <a:pt x="1213287" y="138342"/>
                  </a:lnTo>
                  <a:lnTo>
                    <a:pt x="1174976" y="113278"/>
                  </a:lnTo>
                  <a:lnTo>
                    <a:pt x="1135134" y="90468"/>
                  </a:lnTo>
                  <a:lnTo>
                    <a:pt x="1093851" y="70003"/>
                  </a:lnTo>
                  <a:lnTo>
                    <a:pt x="1051219" y="51974"/>
                  </a:lnTo>
                  <a:lnTo>
                    <a:pt x="1007327" y="36470"/>
                  </a:lnTo>
                  <a:lnTo>
                    <a:pt x="962267" y="23582"/>
                  </a:lnTo>
                  <a:lnTo>
                    <a:pt x="916128" y="13400"/>
                  </a:lnTo>
                  <a:lnTo>
                    <a:pt x="869001" y="6016"/>
                  </a:lnTo>
                  <a:lnTo>
                    <a:pt x="820976" y="1519"/>
                  </a:lnTo>
                  <a:lnTo>
                    <a:pt x="772144" y="0"/>
                  </a:lnTo>
                  <a:close/>
                </a:path>
              </a:pathLst>
            </a:custGeom>
            <a:solidFill>
              <a:srgbClr val="F6FAFB"/>
            </a:solidFill>
          </p:spPr>
          <p:txBody>
            <a:bodyPr wrap="square" lIns="0" tIns="0" rIns="0" bIns="0" rtlCol="0"/>
            <a:lstStyle/>
            <a:p>
              <a:endParaRPr/>
            </a:p>
          </p:txBody>
        </p:sp>
      </p:grpSp>
      <p:pic>
        <p:nvPicPr>
          <p:cNvPr id="25" name="object 25"/>
          <p:cNvPicPr/>
          <p:nvPr/>
        </p:nvPicPr>
        <p:blipFill>
          <a:blip r:embed="rId8" cstate="print"/>
          <a:stretch>
            <a:fillRect/>
          </a:stretch>
        </p:blipFill>
        <p:spPr>
          <a:xfrm>
            <a:off x="5393144" y="1994028"/>
            <a:ext cx="1314000" cy="1313999"/>
          </a:xfrm>
          <a:prstGeom prst="rect">
            <a:avLst/>
          </a:prstGeom>
        </p:spPr>
      </p:pic>
      <p:pic>
        <p:nvPicPr>
          <p:cNvPr id="26" name="object 26"/>
          <p:cNvPicPr/>
          <p:nvPr/>
        </p:nvPicPr>
        <p:blipFill>
          <a:blip r:embed="rId9" cstate="print"/>
          <a:stretch>
            <a:fillRect/>
          </a:stretch>
        </p:blipFill>
        <p:spPr>
          <a:xfrm>
            <a:off x="8085262" y="1994028"/>
            <a:ext cx="1314000" cy="1313999"/>
          </a:xfrm>
          <a:prstGeom prst="rect">
            <a:avLst/>
          </a:prstGeom>
        </p:spPr>
      </p:pic>
      <p:pic>
        <p:nvPicPr>
          <p:cNvPr id="27" name="object 27"/>
          <p:cNvPicPr/>
          <p:nvPr/>
        </p:nvPicPr>
        <p:blipFill>
          <a:blip r:embed="rId10" cstate="print"/>
          <a:stretch>
            <a:fillRect/>
          </a:stretch>
        </p:blipFill>
        <p:spPr>
          <a:xfrm>
            <a:off x="2700152" y="1994028"/>
            <a:ext cx="1314000" cy="1313999"/>
          </a:xfrm>
          <a:prstGeom prst="rect">
            <a:avLst/>
          </a:prstGeom>
        </p:spPr>
      </p:pic>
      <p:sp>
        <p:nvSpPr>
          <p:cNvPr id="28" name="object 28"/>
          <p:cNvSpPr txBox="1"/>
          <p:nvPr/>
        </p:nvSpPr>
        <p:spPr>
          <a:xfrm>
            <a:off x="4611687" y="1210564"/>
            <a:ext cx="2969260"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A12B2A"/>
                </a:solidFill>
                <a:latin typeface="Lato" panose="020F0502020204030203" pitchFamily="34" charset="0"/>
                <a:cs typeface="Lato" panose="020F0502020204030203" pitchFamily="34" charset="0"/>
              </a:rPr>
              <a:t>Focused</a:t>
            </a:r>
            <a:r>
              <a:rPr sz="1600" spc="-45" dirty="0">
                <a:solidFill>
                  <a:srgbClr val="A12B2A"/>
                </a:solidFill>
                <a:latin typeface="Lato" panose="020F0502020204030203" pitchFamily="34" charset="0"/>
                <a:cs typeface="Lato" panose="020F0502020204030203" pitchFamily="34" charset="0"/>
              </a:rPr>
              <a:t> </a:t>
            </a:r>
            <a:r>
              <a:rPr sz="1600" dirty="0">
                <a:solidFill>
                  <a:srgbClr val="A12B2A"/>
                </a:solidFill>
                <a:latin typeface="Lato" panose="020F0502020204030203" pitchFamily="34" charset="0"/>
                <a:cs typeface="Lato" panose="020F0502020204030203" pitchFamily="34" charset="0"/>
              </a:rPr>
              <a:t>on</a:t>
            </a:r>
            <a:r>
              <a:rPr sz="1600" spc="-60" dirty="0">
                <a:solidFill>
                  <a:srgbClr val="A12B2A"/>
                </a:solidFill>
                <a:latin typeface="Lato" panose="020F0502020204030203" pitchFamily="34" charset="0"/>
                <a:cs typeface="Lato" panose="020F0502020204030203" pitchFamily="34" charset="0"/>
              </a:rPr>
              <a:t> </a:t>
            </a:r>
            <a:r>
              <a:rPr sz="1600" dirty="0">
                <a:solidFill>
                  <a:srgbClr val="A12B2A"/>
                </a:solidFill>
                <a:latin typeface="Lato" panose="020F0502020204030203" pitchFamily="34" charset="0"/>
                <a:cs typeface="Lato" panose="020F0502020204030203" pitchFamily="34" charset="0"/>
              </a:rPr>
              <a:t>helping</a:t>
            </a:r>
            <a:r>
              <a:rPr sz="1600" spc="-45" dirty="0">
                <a:solidFill>
                  <a:srgbClr val="A12B2A"/>
                </a:solidFill>
                <a:latin typeface="Lato" panose="020F0502020204030203" pitchFamily="34" charset="0"/>
                <a:cs typeface="Lato" panose="020F0502020204030203" pitchFamily="34" charset="0"/>
              </a:rPr>
              <a:t> </a:t>
            </a:r>
            <a:r>
              <a:rPr sz="1600" dirty="0">
                <a:solidFill>
                  <a:srgbClr val="A12B2A"/>
                </a:solidFill>
                <a:latin typeface="Lato" panose="020F0502020204030203" pitchFamily="34" charset="0"/>
                <a:cs typeface="Lato" panose="020F0502020204030203" pitchFamily="34" charset="0"/>
              </a:rPr>
              <a:t>you</a:t>
            </a:r>
            <a:r>
              <a:rPr sz="1600" spc="-55" dirty="0">
                <a:solidFill>
                  <a:srgbClr val="A12B2A"/>
                </a:solidFill>
                <a:latin typeface="Lato" panose="020F0502020204030203" pitchFamily="34" charset="0"/>
                <a:cs typeface="Lato" panose="020F0502020204030203" pitchFamily="34" charset="0"/>
              </a:rPr>
              <a:t> </a:t>
            </a:r>
            <a:r>
              <a:rPr sz="1600" spc="-10" dirty="0">
                <a:solidFill>
                  <a:srgbClr val="A12B2A"/>
                </a:solidFill>
                <a:latin typeface="Lato" panose="020F0502020204030203" pitchFamily="34" charset="0"/>
                <a:cs typeface="Lato" panose="020F0502020204030203" pitchFamily="34" charset="0"/>
              </a:rPr>
              <a:t>succeed.</a:t>
            </a:r>
            <a:endParaRPr sz="1600" dirty="0">
              <a:solidFill>
                <a:srgbClr val="A12B2A"/>
              </a:solidFill>
              <a:latin typeface="Lato" panose="020F0502020204030203" pitchFamily="34" charset="0"/>
              <a:cs typeface="Lato" panose="020F0502020204030203" pitchFamily="34" charset="0"/>
            </a:endParaRPr>
          </a:p>
        </p:txBody>
      </p:sp>
      <p:sp>
        <p:nvSpPr>
          <p:cNvPr id="29" name="object 29"/>
          <p:cNvSpPr txBox="1"/>
          <p:nvPr/>
        </p:nvSpPr>
        <p:spPr>
          <a:xfrm>
            <a:off x="3764263" y="419100"/>
            <a:ext cx="4858544" cy="505267"/>
          </a:xfrm>
          <a:prstGeom prst="rect">
            <a:avLst/>
          </a:prstGeom>
        </p:spPr>
        <p:txBody>
          <a:bodyPr vert="horz" wrap="square" lIns="0" tIns="12700" rIns="0" bIns="0" rtlCol="0">
            <a:spAutoFit/>
          </a:bodyPr>
          <a:lstStyle/>
          <a:p>
            <a:pPr marL="12700">
              <a:lnSpc>
                <a:spcPct val="100000"/>
              </a:lnSpc>
              <a:spcBef>
                <a:spcPts val="100"/>
              </a:spcBef>
            </a:pPr>
            <a:r>
              <a:rPr sz="3200" spc="-45" dirty="0">
                <a:solidFill>
                  <a:srgbClr val="003764"/>
                </a:solidFill>
                <a:latin typeface="Playfair Display" pitchFamily="2" charset="77"/>
                <a:cs typeface="Cambria"/>
              </a:rPr>
              <a:t>Your</a:t>
            </a:r>
            <a:r>
              <a:rPr sz="3200" spc="-185" dirty="0">
                <a:solidFill>
                  <a:srgbClr val="003764"/>
                </a:solidFill>
                <a:latin typeface="Playfair Display" pitchFamily="2" charset="77"/>
                <a:cs typeface="Cambria"/>
              </a:rPr>
              <a:t> </a:t>
            </a:r>
            <a:r>
              <a:rPr sz="3200" spc="-50" dirty="0">
                <a:solidFill>
                  <a:srgbClr val="003764"/>
                </a:solidFill>
                <a:latin typeface="Playfair Display" pitchFamily="2" charset="77"/>
                <a:cs typeface="Cambria"/>
              </a:rPr>
              <a:t>American</a:t>
            </a:r>
            <a:r>
              <a:rPr sz="3200" spc="-180" dirty="0">
                <a:solidFill>
                  <a:srgbClr val="003764"/>
                </a:solidFill>
                <a:latin typeface="Playfair Display" pitchFamily="2" charset="77"/>
                <a:cs typeface="Cambria"/>
              </a:rPr>
              <a:t> </a:t>
            </a:r>
            <a:r>
              <a:rPr sz="3200" spc="-60" dirty="0">
                <a:solidFill>
                  <a:srgbClr val="003764"/>
                </a:solidFill>
                <a:latin typeface="Playfair Display" pitchFamily="2" charset="77"/>
                <a:cs typeface="Cambria"/>
              </a:rPr>
              <a:t>Trust</a:t>
            </a:r>
            <a:r>
              <a:rPr sz="3200" spc="-180" dirty="0">
                <a:solidFill>
                  <a:srgbClr val="003764"/>
                </a:solidFill>
                <a:latin typeface="Playfair Display" pitchFamily="2" charset="77"/>
                <a:cs typeface="Cambria"/>
              </a:rPr>
              <a:t> </a:t>
            </a:r>
            <a:r>
              <a:rPr sz="3200" spc="-20" dirty="0">
                <a:solidFill>
                  <a:srgbClr val="003764"/>
                </a:solidFill>
                <a:latin typeface="Playfair Display" pitchFamily="2" charset="77"/>
                <a:cs typeface="Cambria"/>
              </a:rPr>
              <a:t>Team</a:t>
            </a:r>
            <a:endParaRPr sz="3200" dirty="0">
              <a:latin typeface="Playfair Display" pitchFamily="2" charset="77"/>
              <a:cs typeface="Cambria"/>
            </a:endParaRPr>
          </a:p>
        </p:txBody>
      </p:sp>
      <p:sp>
        <p:nvSpPr>
          <p:cNvPr id="24" name="object 34">
            <a:extLst>
              <a:ext uri="{FF2B5EF4-FFF2-40B4-BE49-F238E27FC236}">
                <a16:creationId xmlns:a16="http://schemas.microsoft.com/office/drawing/2014/main" id="{351C4013-5CD4-ECDE-3B2C-27B8E3AE5D97}"/>
              </a:ext>
            </a:extLst>
          </p:cNvPr>
          <p:cNvSpPr txBox="1"/>
          <p:nvPr/>
        </p:nvSpPr>
        <p:spPr>
          <a:xfrm>
            <a:off x="3171186" y="4528133"/>
            <a:ext cx="490855" cy="228268"/>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A12B2A"/>
                </a:solidFill>
                <a:latin typeface="Lato" panose="020F0502020204030203" pitchFamily="34" charset="0"/>
                <a:cs typeface="Lato" panose="020F0502020204030203" pitchFamily="34" charset="0"/>
              </a:rPr>
              <a:t>Name</a:t>
            </a:r>
            <a:endParaRPr sz="1400" dirty="0">
              <a:solidFill>
                <a:srgbClr val="A12B2A"/>
              </a:solidFill>
              <a:latin typeface="Lato" panose="020F0502020204030203" pitchFamily="34" charset="0"/>
              <a:cs typeface="Lato" panose="020F0502020204030203" pitchFamily="34" charset="0"/>
            </a:endParaRPr>
          </a:p>
        </p:txBody>
      </p:sp>
      <p:sp>
        <p:nvSpPr>
          <p:cNvPr id="31" name="object 35">
            <a:extLst>
              <a:ext uri="{FF2B5EF4-FFF2-40B4-BE49-F238E27FC236}">
                <a16:creationId xmlns:a16="http://schemas.microsoft.com/office/drawing/2014/main" id="{68706EA5-1CA3-C25A-F837-17FE04E1525B}"/>
              </a:ext>
            </a:extLst>
          </p:cNvPr>
          <p:cNvSpPr txBox="1"/>
          <p:nvPr/>
        </p:nvSpPr>
        <p:spPr>
          <a:xfrm>
            <a:off x="2831455" y="4830901"/>
            <a:ext cx="117030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4575A"/>
                </a:solidFill>
                <a:latin typeface="Lato" panose="020F0502020204030203" pitchFamily="34" charset="0"/>
                <a:cs typeface="Lato" panose="020F0502020204030203" pitchFamily="34" charset="0"/>
              </a:rPr>
              <a:t>Financial</a:t>
            </a:r>
            <a:r>
              <a:rPr sz="1200" spc="-35" dirty="0">
                <a:solidFill>
                  <a:srgbClr val="54575A"/>
                </a:solidFill>
                <a:latin typeface="Lato" panose="020F0502020204030203" pitchFamily="34" charset="0"/>
                <a:cs typeface="Lato" panose="020F0502020204030203" pitchFamily="34" charset="0"/>
              </a:rPr>
              <a:t> </a:t>
            </a:r>
            <a:r>
              <a:rPr sz="1200" spc="-10" dirty="0">
                <a:solidFill>
                  <a:srgbClr val="54575A"/>
                </a:solidFill>
                <a:latin typeface="Lato" panose="020F0502020204030203" pitchFamily="34" charset="0"/>
                <a:cs typeface="Lato" panose="020F0502020204030203" pitchFamily="34" charset="0"/>
              </a:rPr>
              <a:t>Advisor</a:t>
            </a:r>
            <a:endParaRPr sz="1200" dirty="0">
              <a:latin typeface="Lato" panose="020F0502020204030203" pitchFamily="34" charset="0"/>
              <a:cs typeface="Lato" panose="020F0502020204030203" pitchFamily="34" charset="0"/>
            </a:endParaRPr>
          </a:p>
        </p:txBody>
      </p:sp>
      <p:sp>
        <p:nvSpPr>
          <p:cNvPr id="32" name="object 36">
            <a:extLst>
              <a:ext uri="{FF2B5EF4-FFF2-40B4-BE49-F238E27FC236}">
                <a16:creationId xmlns:a16="http://schemas.microsoft.com/office/drawing/2014/main" id="{C0CE598F-52AC-A813-79A7-62653F2034E6}"/>
              </a:ext>
            </a:extLst>
          </p:cNvPr>
          <p:cNvSpPr txBox="1"/>
          <p:nvPr/>
        </p:nvSpPr>
        <p:spPr>
          <a:xfrm>
            <a:off x="5863303" y="4528133"/>
            <a:ext cx="490855" cy="228268"/>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A12B2A"/>
                </a:solidFill>
                <a:latin typeface="Lato" panose="020F0502020204030203" pitchFamily="34" charset="0"/>
                <a:cs typeface="Lato" panose="020F0502020204030203" pitchFamily="34" charset="0"/>
              </a:rPr>
              <a:t>Name</a:t>
            </a:r>
            <a:endParaRPr sz="1400" dirty="0">
              <a:solidFill>
                <a:srgbClr val="A12B2A"/>
              </a:solidFill>
              <a:latin typeface="Lato" panose="020F0502020204030203" pitchFamily="34" charset="0"/>
              <a:cs typeface="Lato" panose="020F0502020204030203" pitchFamily="34" charset="0"/>
            </a:endParaRPr>
          </a:p>
        </p:txBody>
      </p:sp>
      <p:sp>
        <p:nvSpPr>
          <p:cNvPr id="33" name="object 37">
            <a:extLst>
              <a:ext uri="{FF2B5EF4-FFF2-40B4-BE49-F238E27FC236}">
                <a16:creationId xmlns:a16="http://schemas.microsoft.com/office/drawing/2014/main" id="{4E35BA40-A91A-FDF0-0BB1-F896669BB6ED}"/>
              </a:ext>
            </a:extLst>
          </p:cNvPr>
          <p:cNvSpPr txBox="1"/>
          <p:nvPr/>
        </p:nvSpPr>
        <p:spPr>
          <a:xfrm>
            <a:off x="5523574" y="4830901"/>
            <a:ext cx="117030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4575A"/>
                </a:solidFill>
                <a:latin typeface="Lato" panose="020F0502020204030203" pitchFamily="34" charset="0"/>
                <a:cs typeface="Lato" panose="020F0502020204030203" pitchFamily="34" charset="0"/>
              </a:rPr>
              <a:t>Financial</a:t>
            </a:r>
            <a:r>
              <a:rPr sz="1200" spc="-35" dirty="0">
                <a:solidFill>
                  <a:srgbClr val="54575A"/>
                </a:solidFill>
                <a:latin typeface="Lato" panose="020F0502020204030203" pitchFamily="34" charset="0"/>
                <a:cs typeface="Lato" panose="020F0502020204030203" pitchFamily="34" charset="0"/>
              </a:rPr>
              <a:t> </a:t>
            </a:r>
            <a:r>
              <a:rPr sz="1200" spc="-10" dirty="0">
                <a:solidFill>
                  <a:srgbClr val="54575A"/>
                </a:solidFill>
                <a:latin typeface="Lato" panose="020F0502020204030203" pitchFamily="34" charset="0"/>
                <a:cs typeface="Lato" panose="020F0502020204030203" pitchFamily="34" charset="0"/>
              </a:rPr>
              <a:t>Advisor</a:t>
            </a:r>
            <a:endParaRPr sz="1200" dirty="0">
              <a:latin typeface="Lato" panose="020F0502020204030203" pitchFamily="34" charset="0"/>
              <a:cs typeface="Lato" panose="020F0502020204030203" pitchFamily="34" charset="0"/>
            </a:endParaRPr>
          </a:p>
        </p:txBody>
      </p:sp>
      <p:sp>
        <p:nvSpPr>
          <p:cNvPr id="34" name="object 38">
            <a:extLst>
              <a:ext uri="{FF2B5EF4-FFF2-40B4-BE49-F238E27FC236}">
                <a16:creationId xmlns:a16="http://schemas.microsoft.com/office/drawing/2014/main" id="{BAE9EFB4-990D-C805-2018-A462762CED1E}"/>
              </a:ext>
            </a:extLst>
          </p:cNvPr>
          <p:cNvSpPr txBox="1"/>
          <p:nvPr/>
        </p:nvSpPr>
        <p:spPr>
          <a:xfrm>
            <a:off x="8555425" y="4528133"/>
            <a:ext cx="490855" cy="228268"/>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A12B2A"/>
                </a:solidFill>
                <a:latin typeface="Lato" panose="020F0502020204030203" pitchFamily="34" charset="0"/>
                <a:cs typeface="Lato" panose="020F0502020204030203" pitchFamily="34" charset="0"/>
              </a:rPr>
              <a:t>Name</a:t>
            </a:r>
            <a:endParaRPr sz="1400" dirty="0">
              <a:solidFill>
                <a:srgbClr val="A12B2A"/>
              </a:solidFill>
              <a:latin typeface="Lato" panose="020F0502020204030203" pitchFamily="34" charset="0"/>
              <a:cs typeface="Lato" panose="020F0502020204030203" pitchFamily="34" charset="0"/>
            </a:endParaRPr>
          </a:p>
        </p:txBody>
      </p:sp>
      <p:sp>
        <p:nvSpPr>
          <p:cNvPr id="35" name="object 39">
            <a:extLst>
              <a:ext uri="{FF2B5EF4-FFF2-40B4-BE49-F238E27FC236}">
                <a16:creationId xmlns:a16="http://schemas.microsoft.com/office/drawing/2014/main" id="{A4168BB0-E892-59CC-CFEC-46AAE2239E20}"/>
              </a:ext>
            </a:extLst>
          </p:cNvPr>
          <p:cNvSpPr txBox="1"/>
          <p:nvPr/>
        </p:nvSpPr>
        <p:spPr>
          <a:xfrm>
            <a:off x="8215692" y="4830901"/>
            <a:ext cx="117030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4575A"/>
                </a:solidFill>
                <a:latin typeface="Lato" panose="020F0502020204030203" pitchFamily="34" charset="0"/>
                <a:cs typeface="Lato" panose="020F0502020204030203" pitchFamily="34" charset="0"/>
              </a:rPr>
              <a:t>Financial</a:t>
            </a:r>
            <a:r>
              <a:rPr sz="1200" spc="-35" dirty="0">
                <a:solidFill>
                  <a:srgbClr val="54575A"/>
                </a:solidFill>
                <a:latin typeface="Lato" panose="020F0502020204030203" pitchFamily="34" charset="0"/>
                <a:cs typeface="Lato" panose="020F0502020204030203" pitchFamily="34" charset="0"/>
              </a:rPr>
              <a:t> </a:t>
            </a:r>
            <a:r>
              <a:rPr sz="1200" spc="-10" dirty="0">
                <a:solidFill>
                  <a:srgbClr val="54575A"/>
                </a:solidFill>
                <a:latin typeface="Lato" panose="020F0502020204030203" pitchFamily="34" charset="0"/>
                <a:cs typeface="Lato" panose="020F0502020204030203" pitchFamily="34" charset="0"/>
              </a:rPr>
              <a:t>Advisor</a:t>
            </a:r>
            <a:endParaRPr sz="1200" dirty="0">
              <a:latin typeface="Lato" panose="020F0502020204030203" pitchFamily="34" charset="0"/>
              <a:cs typeface="Lato" panose="020F0502020204030203" pitchFamily="34" charset="0"/>
            </a:endParaRPr>
          </a:p>
        </p:txBody>
      </p:sp>
      <p:pic>
        <p:nvPicPr>
          <p:cNvPr id="37" name="Picture 36" descr="A black background with white text&#10;&#10;Description automatically generated">
            <a:extLst>
              <a:ext uri="{FF2B5EF4-FFF2-40B4-BE49-F238E27FC236}">
                <a16:creationId xmlns:a16="http://schemas.microsoft.com/office/drawing/2014/main" id="{5E8B0FA3-ED45-5AF8-28AD-54E0A02882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00" y="6091315"/>
            <a:ext cx="1923768" cy="6908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58525" y="6270752"/>
            <a:ext cx="85090" cy="151323"/>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AAAAAA"/>
                </a:solidFill>
                <a:latin typeface="Lato" panose="020F0502020204030203" pitchFamily="34" charset="0"/>
                <a:cs typeface="Lato" panose="020F0502020204030203" pitchFamily="34" charset="0"/>
              </a:rPr>
              <a:t>8</a:t>
            </a:r>
            <a:endParaRPr sz="900" dirty="0">
              <a:latin typeface="Lato" panose="020F0502020204030203" pitchFamily="34" charset="0"/>
              <a:cs typeface="Lato" panose="020F0502020204030203" pitchFamily="34" charset="0"/>
            </a:endParaRPr>
          </a:p>
        </p:txBody>
      </p:sp>
      <p:pic>
        <p:nvPicPr>
          <p:cNvPr id="3" name="object 3"/>
          <p:cNvPicPr/>
          <p:nvPr/>
        </p:nvPicPr>
        <p:blipFill>
          <a:blip r:embed="rId2" cstate="print"/>
          <a:stretch>
            <a:fillRect/>
          </a:stretch>
        </p:blipFill>
        <p:spPr>
          <a:xfrm>
            <a:off x="11219614" y="6284422"/>
            <a:ext cx="347833" cy="164591"/>
          </a:xfrm>
          <a:prstGeom prst="rect">
            <a:avLst/>
          </a:prstGeom>
        </p:spPr>
      </p:pic>
      <p:sp>
        <p:nvSpPr>
          <p:cNvPr id="5" name="object 5"/>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7" name="object 7"/>
          <p:cNvSpPr txBox="1"/>
          <p:nvPr/>
        </p:nvSpPr>
        <p:spPr>
          <a:xfrm>
            <a:off x="642753" y="1679780"/>
            <a:ext cx="11002937" cy="1090042"/>
          </a:xfrm>
          <a:prstGeom prst="rect">
            <a:avLst/>
          </a:prstGeom>
        </p:spPr>
        <p:txBody>
          <a:bodyPr vert="horz" wrap="square" lIns="0" tIns="12700" rIns="0" bIns="0" rtlCol="0">
            <a:spAutoFit/>
          </a:bodyPr>
          <a:lstStyle/>
          <a:p>
            <a:pPr>
              <a:spcAft>
                <a:spcPts val="1200"/>
              </a:spcAft>
            </a:pPr>
            <a:r>
              <a:rPr lang="en-US" sz="1000" dirty="0">
                <a:solidFill>
                  <a:srgbClr val="53585A"/>
                </a:solidFill>
                <a:latin typeface="Lato" panose="020F0502020204030203" pitchFamily="34" charset="0"/>
                <a:ea typeface="Lato" panose="020F0502020204030203" pitchFamily="34" charset="0"/>
                <a:cs typeface="Lato" panose="020F0502020204030203" pitchFamily="34" charset="0"/>
              </a:rPr>
              <a:t>Before investing it is important that you understand that securities and insurance products involve risk and may lose value. They are not FDIC insured or insured by any Federal government agency and are not deposits of, guaranteed or insured by American Trust. Asset allocation of your investments does not guarantee a profit or eliminate the risk of loss of value of assets. American Trust cannot guarantee that any participant will achieve a successful retirement. American Trust does not provide tax, accounting or legal advice, and information presented about tax considerations is not intended as tax advice and should not be relied upon for the purpose of avoiding any tax penalties. Clients should review any planned financial transactions or arrangements that may have tax, accounting or legal implications with their personal professional advisors.</a:t>
            </a:r>
          </a:p>
          <a:p>
            <a:r>
              <a:rPr lang="en-US" sz="1000" dirty="0">
                <a:solidFill>
                  <a:srgbClr val="54575A"/>
                </a:solidFill>
                <a:latin typeface="Lato" panose="020F0502020204030203" pitchFamily="34" charset="0"/>
                <a:cs typeface="Lato" panose="020F0502020204030203" pitchFamily="34" charset="0"/>
              </a:rPr>
              <a:t>©</a:t>
            </a:r>
            <a:r>
              <a:rPr sz="1000" dirty="0">
                <a:solidFill>
                  <a:srgbClr val="54575A"/>
                </a:solidFill>
                <a:latin typeface="Lato" panose="020F0502020204030203" pitchFamily="34" charset="0"/>
                <a:cs typeface="Lato" panose="020F0502020204030203" pitchFamily="34" charset="0"/>
              </a:rPr>
              <a:t>2023</a:t>
            </a:r>
            <a:r>
              <a:rPr sz="1000" spc="-40" dirty="0">
                <a:solidFill>
                  <a:srgbClr val="54575A"/>
                </a:solidFill>
                <a:latin typeface="Lato" panose="020F0502020204030203" pitchFamily="34" charset="0"/>
                <a:cs typeface="Lato" panose="020F0502020204030203" pitchFamily="34" charset="0"/>
              </a:rPr>
              <a:t> </a:t>
            </a:r>
            <a:r>
              <a:rPr sz="1000" dirty="0">
                <a:solidFill>
                  <a:srgbClr val="54575A"/>
                </a:solidFill>
                <a:latin typeface="Lato" panose="020F0502020204030203" pitchFamily="34" charset="0"/>
                <a:cs typeface="Lato" panose="020F0502020204030203" pitchFamily="34" charset="0"/>
              </a:rPr>
              <a:t>American</a:t>
            </a:r>
            <a:r>
              <a:rPr sz="1000" spc="-30" dirty="0">
                <a:solidFill>
                  <a:srgbClr val="54575A"/>
                </a:solidFill>
                <a:latin typeface="Lato" panose="020F0502020204030203" pitchFamily="34" charset="0"/>
                <a:cs typeface="Lato" panose="020F0502020204030203" pitchFamily="34" charset="0"/>
              </a:rPr>
              <a:t> </a:t>
            </a:r>
            <a:r>
              <a:rPr sz="1000" dirty="0">
                <a:solidFill>
                  <a:srgbClr val="54575A"/>
                </a:solidFill>
                <a:latin typeface="Lato" panose="020F0502020204030203" pitchFamily="34" charset="0"/>
                <a:cs typeface="Lato" panose="020F0502020204030203" pitchFamily="34" charset="0"/>
              </a:rPr>
              <a:t>Trust</a:t>
            </a:r>
            <a:r>
              <a:rPr sz="1000" spc="-30" dirty="0">
                <a:solidFill>
                  <a:srgbClr val="54575A"/>
                </a:solidFill>
                <a:latin typeface="Lato" panose="020F0502020204030203" pitchFamily="34" charset="0"/>
                <a:cs typeface="Lato" panose="020F0502020204030203" pitchFamily="34" charset="0"/>
              </a:rPr>
              <a:t> </a:t>
            </a:r>
            <a:r>
              <a:rPr sz="1000" dirty="0">
                <a:solidFill>
                  <a:srgbClr val="54575A"/>
                </a:solidFill>
                <a:latin typeface="Lato" panose="020F0502020204030203" pitchFamily="34" charset="0"/>
                <a:cs typeface="Lato" panose="020F0502020204030203" pitchFamily="34" charset="0"/>
              </a:rPr>
              <a:t>Company</a:t>
            </a:r>
            <a:r>
              <a:rPr sz="1000" spc="-35" dirty="0">
                <a:solidFill>
                  <a:srgbClr val="54575A"/>
                </a:solidFill>
                <a:latin typeface="Lato" panose="020F0502020204030203" pitchFamily="34" charset="0"/>
                <a:cs typeface="Lato" panose="020F0502020204030203" pitchFamily="34" charset="0"/>
              </a:rPr>
              <a:t> </a:t>
            </a:r>
            <a:r>
              <a:rPr sz="1000" dirty="0">
                <a:solidFill>
                  <a:srgbClr val="54575A"/>
                </a:solidFill>
                <a:latin typeface="Lato" panose="020F0502020204030203" pitchFamily="34" charset="0"/>
                <a:cs typeface="Lato" panose="020F0502020204030203" pitchFamily="34" charset="0"/>
              </a:rPr>
              <a:t>All</a:t>
            </a:r>
            <a:r>
              <a:rPr sz="1000" spc="-35" dirty="0">
                <a:solidFill>
                  <a:srgbClr val="54575A"/>
                </a:solidFill>
                <a:latin typeface="Lato" panose="020F0502020204030203" pitchFamily="34" charset="0"/>
                <a:cs typeface="Lato" panose="020F0502020204030203" pitchFamily="34" charset="0"/>
              </a:rPr>
              <a:t> </a:t>
            </a:r>
            <a:r>
              <a:rPr sz="1000" spc="-10" dirty="0">
                <a:solidFill>
                  <a:srgbClr val="54575A"/>
                </a:solidFill>
                <a:latin typeface="Lato" panose="020F0502020204030203" pitchFamily="34" charset="0"/>
                <a:cs typeface="Lato" panose="020F0502020204030203" pitchFamily="34" charset="0"/>
              </a:rPr>
              <a:t>Rights</a:t>
            </a:r>
            <a:r>
              <a:rPr sz="1000" spc="-30" dirty="0">
                <a:solidFill>
                  <a:srgbClr val="54575A"/>
                </a:solidFill>
                <a:latin typeface="Lato" panose="020F0502020204030203" pitchFamily="34" charset="0"/>
                <a:cs typeface="Lato" panose="020F0502020204030203" pitchFamily="34" charset="0"/>
              </a:rPr>
              <a:t> </a:t>
            </a:r>
            <a:r>
              <a:rPr sz="1000" spc="-10" dirty="0">
                <a:solidFill>
                  <a:srgbClr val="54575A"/>
                </a:solidFill>
                <a:latin typeface="Lato" panose="020F0502020204030203" pitchFamily="34" charset="0"/>
                <a:cs typeface="Lato" panose="020F0502020204030203" pitchFamily="34" charset="0"/>
              </a:rPr>
              <a:t>Reserved</a:t>
            </a:r>
            <a:endParaRPr sz="1000" dirty="0">
              <a:latin typeface="Lato" panose="020F0502020204030203" pitchFamily="34" charset="0"/>
              <a:cs typeface="Lato" panose="020F0502020204030203" pitchFamily="34" charset="0"/>
            </a:endParaRPr>
          </a:p>
        </p:txBody>
      </p:sp>
      <p:sp>
        <p:nvSpPr>
          <p:cNvPr id="9" name="Title 8">
            <a:extLst>
              <a:ext uri="{FF2B5EF4-FFF2-40B4-BE49-F238E27FC236}">
                <a16:creationId xmlns:a16="http://schemas.microsoft.com/office/drawing/2014/main" id="{BCE93043-A209-C53F-F021-F3253548D32D}"/>
              </a:ext>
            </a:extLst>
          </p:cNvPr>
          <p:cNvSpPr>
            <a:spLocks noGrp="1"/>
          </p:cNvSpPr>
          <p:nvPr>
            <p:ph type="title"/>
          </p:nvPr>
        </p:nvSpPr>
        <p:spPr>
          <a:xfrm>
            <a:off x="642753" y="826732"/>
            <a:ext cx="10951628" cy="615553"/>
          </a:xfrm>
        </p:spPr>
        <p:txBody>
          <a:bodyPr/>
          <a:lstStyle/>
          <a:p>
            <a:r>
              <a:rPr lang="en-US" dirty="0"/>
              <a:t>Disclosures</a:t>
            </a:r>
          </a:p>
        </p:txBody>
      </p:sp>
      <p:pic>
        <p:nvPicPr>
          <p:cNvPr id="8" name="Picture 7" descr="A black background with blue and red text&#10;&#10;Description automatically generated">
            <a:extLst>
              <a:ext uri="{FF2B5EF4-FFF2-40B4-BE49-F238E27FC236}">
                <a16:creationId xmlns:a16="http://schemas.microsoft.com/office/drawing/2014/main" id="{6C8C2A63-E026-11A0-3198-10EF5EF9A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6</a:t>
            </a:fld>
            <a:endParaRPr spc="-25"/>
          </a:p>
        </p:txBody>
      </p:sp>
      <p:sp>
        <p:nvSpPr>
          <p:cNvPr id="3" name="Holder 2">
            <a:extLst>
              <a:ext uri="{FF2B5EF4-FFF2-40B4-BE49-F238E27FC236}">
                <a16:creationId xmlns:a16="http://schemas.microsoft.com/office/drawing/2014/main" id="{106E1F66-F9EE-0C82-A285-E791B81AA76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What is Social Security?</a:t>
            </a:r>
            <a:endParaRPr dirty="0"/>
          </a:p>
        </p:txBody>
      </p:sp>
      <p:sp>
        <p:nvSpPr>
          <p:cNvPr id="8" name="TextBox 2">
            <a:extLst>
              <a:ext uri="{FF2B5EF4-FFF2-40B4-BE49-F238E27FC236}">
                <a16:creationId xmlns:a16="http://schemas.microsoft.com/office/drawing/2014/main" id="{19DA317E-7C74-164C-A98D-4C1F268095CD}"/>
              </a:ext>
            </a:extLst>
          </p:cNvPr>
          <p:cNvSpPr txBox="1"/>
          <p:nvPr/>
        </p:nvSpPr>
        <p:spPr>
          <a:xfrm>
            <a:off x="568956" y="1697757"/>
            <a:ext cx="11054089" cy="266226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30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Social Security is part of Old-Age, Survivors, and Disability Insurance (OASDI), a social welfare and insurance program managed by the U.S. federal government. OASDI pays benefits to retirees, as well as to workers who become disabled and to survivors of deceased workers.</a:t>
            </a:r>
          </a:p>
          <a:p>
            <a:pPr>
              <a:spcAft>
                <a:spcPts val="1300"/>
              </a:spcAft>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Most people who claim Social Security benefits are U.S. citizens, aged 62 or older, who have worked for a qualifying number of years. Your benefits are unique to you and are affected by a number of factors, including:</a:t>
            </a:r>
          </a:p>
          <a:p>
            <a:pPr marL="285750" indent="-285750">
              <a:spcAft>
                <a:spcPts val="1300"/>
              </a:spcAft>
              <a:buClr>
                <a:srgbClr val="A32829"/>
              </a:buClr>
              <a:buFont typeface="Arial" panose="020B0604020202020204" pitchFamily="34" charset="0"/>
              <a:buChar char="•"/>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Lifetime earnings</a:t>
            </a:r>
          </a:p>
          <a:p>
            <a:pPr marL="285750" indent="-285750">
              <a:spcAft>
                <a:spcPts val="1300"/>
              </a:spcAft>
              <a:buClr>
                <a:srgbClr val="A32829"/>
              </a:buClr>
              <a:buFont typeface="Arial" panose="020B0604020202020204" pitchFamily="34" charset="0"/>
              <a:buChar char="•"/>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Retirement age</a:t>
            </a:r>
          </a:p>
          <a:p>
            <a:pPr marL="285750" indent="-285750">
              <a:spcAft>
                <a:spcPts val="1300"/>
              </a:spcAft>
              <a:buClr>
                <a:srgbClr val="A32829"/>
              </a:buClr>
              <a:buFont typeface="Arial" panose="020B0604020202020204" pitchFamily="34" charset="0"/>
              <a:buChar char="•"/>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Marital status</a:t>
            </a:r>
          </a:p>
          <a:p>
            <a:pPr marL="285750" indent="-285750">
              <a:spcAft>
                <a:spcPts val="1300"/>
              </a:spcAft>
              <a:buClr>
                <a:srgbClr val="A32829"/>
              </a:buClr>
              <a:buFont typeface="Arial" panose="020B0604020202020204" pitchFamily="34" charset="0"/>
              <a:buChar char="•"/>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Total income in retirement (which affects whether or not your benefits are taxed)</a:t>
            </a:r>
          </a:p>
          <a:p>
            <a:pPr marL="285750" indent="-285750">
              <a:spcAft>
                <a:spcPts val="1300"/>
              </a:spcAft>
              <a:buClr>
                <a:srgbClr val="A32829"/>
              </a:buClr>
              <a:buFont typeface="Arial" panose="020B0604020202020204" pitchFamily="34" charset="0"/>
              <a:buChar char="•"/>
            </a:pPr>
            <a:r>
              <a:rPr lang="en-US" sz="1200" dirty="0">
                <a:solidFill>
                  <a:srgbClr val="7D7E7F"/>
                </a:solidFill>
                <a:latin typeface="Lato" panose="020F0502020204030203" pitchFamily="34" charset="0"/>
                <a:ea typeface="Lato" panose="020F0502020204030203" pitchFamily="34" charset="0"/>
                <a:cs typeface="Lato" panose="020F0502020204030203" pitchFamily="34" charset="0"/>
              </a:rPr>
              <a:t>Home state (which can determine whether you pay state tax in addition to federal tax on benefits)</a:t>
            </a:r>
          </a:p>
        </p:txBody>
      </p:sp>
      <p:pic>
        <p:nvPicPr>
          <p:cNvPr id="5" name="Picture 4" descr="A black background with blue and red text&#10;&#10;Description automatically generated">
            <a:extLst>
              <a:ext uri="{FF2B5EF4-FFF2-40B4-BE49-F238E27FC236}">
                <a16:creationId xmlns:a16="http://schemas.microsoft.com/office/drawing/2014/main" id="{583B077E-2BC0-4AB5-801C-955C009A5F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B0636C-8844-9243-9090-F6F17FEB6DAE}"/>
              </a:ext>
            </a:extLst>
          </p:cNvPr>
          <p:cNvSpPr>
            <a:spLocks noGrp="1"/>
          </p:cNvSpPr>
          <p:nvPr>
            <p:ph type="body" sz="quarter" idx="10"/>
          </p:nvPr>
        </p:nvSpPr>
        <p:spPr/>
        <p:txBody>
          <a:bodyPr/>
          <a:lstStyle/>
          <a:p>
            <a:r>
              <a:rPr lang="en-US" dirty="0"/>
              <a:t>Who Gets Social Security? </a:t>
            </a:r>
          </a:p>
        </p:txBody>
      </p:sp>
      <p:graphicFrame>
        <p:nvGraphicFramePr>
          <p:cNvPr id="7" name="Chart 6">
            <a:extLst>
              <a:ext uri="{FF2B5EF4-FFF2-40B4-BE49-F238E27FC236}">
                <a16:creationId xmlns:a16="http://schemas.microsoft.com/office/drawing/2014/main" id="{3DFD7B50-9AEE-0344-BBCC-98DAE0EB1937}"/>
              </a:ext>
            </a:extLst>
          </p:cNvPr>
          <p:cNvGraphicFramePr/>
          <p:nvPr>
            <p:extLst>
              <p:ext uri="{D42A27DB-BD31-4B8C-83A1-F6EECF244321}">
                <p14:modId xmlns:p14="http://schemas.microsoft.com/office/powerpoint/2010/main" val="4260597795"/>
              </p:ext>
            </p:extLst>
          </p:nvPr>
        </p:nvGraphicFramePr>
        <p:xfrm>
          <a:off x="4386725" y="2579806"/>
          <a:ext cx="3336431" cy="284940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81E0BD63-D3C1-7640-A655-58E7D947C6CB}"/>
              </a:ext>
            </a:extLst>
          </p:cNvPr>
          <p:cNvCxnSpPr/>
          <p:nvPr/>
        </p:nvCxnSpPr>
        <p:spPr>
          <a:xfrm>
            <a:off x="6935474" y="2970122"/>
            <a:ext cx="1167589" cy="0"/>
          </a:xfrm>
          <a:prstGeom prst="line">
            <a:avLst/>
          </a:prstGeom>
          <a:ln w="9525">
            <a:solidFill>
              <a:srgbClr val="53585A"/>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EBF0FD-2341-7F4D-A6DC-E7DEE5D1AA5D}"/>
              </a:ext>
            </a:extLst>
          </p:cNvPr>
          <p:cNvSpPr txBox="1"/>
          <p:nvPr/>
        </p:nvSpPr>
        <p:spPr>
          <a:xfrm>
            <a:off x="8301057" y="2888394"/>
            <a:ext cx="1925295" cy="364202"/>
          </a:xfrm>
          <a:prstGeom prst="rect">
            <a:avLst/>
          </a:prstGeom>
          <a:noFill/>
        </p:spPr>
        <p:txBody>
          <a:bodyPr wrap="square" lIns="0" tIns="0" rIns="0" bIns="0" rtlCol="0">
            <a:spAutoFit/>
          </a:bodyPr>
          <a:lstStyle/>
          <a:p>
            <a:r>
              <a:rPr lang="en-US" sz="1200" spc="-30" dirty="0">
                <a:solidFill>
                  <a:srgbClr val="003764"/>
                </a:solidFill>
                <a:latin typeface="Lato" panose="020F0502020204030203" pitchFamily="34" charset="0"/>
                <a:ea typeface="Lato" panose="020F0502020204030203" pitchFamily="34" charset="0"/>
                <a:cs typeface="Lato" panose="020F0502020204030203" pitchFamily="34" charset="0"/>
              </a:rPr>
              <a:t>Widows/Widowers</a:t>
            </a:r>
          </a:p>
          <a:p>
            <a:pPr>
              <a:lnSpc>
                <a:spcPts val="1408"/>
              </a:lnSpc>
              <a:spcAft>
                <a:spcPts val="650"/>
              </a:spcAft>
            </a:pPr>
            <a:r>
              <a:rPr lang="en-US" sz="1200" dirty="0">
                <a:solidFill>
                  <a:srgbClr val="53585A"/>
                </a:solidFill>
                <a:latin typeface="Lato" panose="020F0502020204030203" pitchFamily="34" charset="0"/>
                <a:ea typeface="Lato" panose="020F0502020204030203" pitchFamily="34" charset="0"/>
                <a:cs typeface="Lato" panose="020F0502020204030203" pitchFamily="34" charset="0"/>
              </a:rPr>
              <a:t>4,112,000</a:t>
            </a:r>
          </a:p>
        </p:txBody>
      </p:sp>
      <p:sp>
        <p:nvSpPr>
          <p:cNvPr id="10" name="TextBox 9">
            <a:extLst>
              <a:ext uri="{FF2B5EF4-FFF2-40B4-BE49-F238E27FC236}">
                <a16:creationId xmlns:a16="http://schemas.microsoft.com/office/drawing/2014/main" id="{24D04A38-ED8C-4D4A-A89B-B5F7EFFF2D55}"/>
              </a:ext>
            </a:extLst>
          </p:cNvPr>
          <p:cNvSpPr txBox="1"/>
          <p:nvPr/>
        </p:nvSpPr>
        <p:spPr>
          <a:xfrm>
            <a:off x="8301057" y="2380135"/>
            <a:ext cx="2068799" cy="492443"/>
          </a:xfrm>
          <a:prstGeom prst="rect">
            <a:avLst/>
          </a:prstGeom>
          <a:noFill/>
        </p:spPr>
        <p:txBody>
          <a:bodyPr wrap="square" lIns="0" tIns="0" rIns="0" bIns="0" rtlCol="0">
            <a:spAutoFit/>
          </a:bodyPr>
          <a:lstStyle/>
          <a:p>
            <a:r>
              <a:rPr lang="en-US" sz="3200" spc="-30" dirty="0">
                <a:solidFill>
                  <a:srgbClr val="003764"/>
                </a:solidFill>
                <a:latin typeface="Playfair Display" pitchFamily="2" charset="77"/>
                <a:ea typeface="Lato" panose="020F0502020204030203" pitchFamily="34" charset="0"/>
                <a:cs typeface="Lato" panose="020F0502020204030203" pitchFamily="34" charset="0"/>
              </a:rPr>
              <a:t>7%</a:t>
            </a:r>
          </a:p>
        </p:txBody>
      </p:sp>
      <p:sp>
        <p:nvSpPr>
          <p:cNvPr id="13" name="TextBox 12">
            <a:extLst>
              <a:ext uri="{FF2B5EF4-FFF2-40B4-BE49-F238E27FC236}">
                <a16:creationId xmlns:a16="http://schemas.microsoft.com/office/drawing/2014/main" id="{8B25FF17-C7C4-AC4D-AD22-051E023D81CB}"/>
              </a:ext>
            </a:extLst>
          </p:cNvPr>
          <p:cNvSpPr txBox="1"/>
          <p:nvPr/>
        </p:nvSpPr>
        <p:spPr>
          <a:xfrm>
            <a:off x="1822144" y="4486318"/>
            <a:ext cx="1981481" cy="548868"/>
          </a:xfrm>
          <a:prstGeom prst="rect">
            <a:avLst/>
          </a:prstGeom>
          <a:noFill/>
        </p:spPr>
        <p:txBody>
          <a:bodyPr wrap="square" lIns="0" tIns="0" rIns="0" bIns="0" rtlCol="0">
            <a:spAutoFit/>
          </a:bodyPr>
          <a:lstStyle/>
          <a:p>
            <a:pPr algn="r"/>
            <a:r>
              <a:rPr lang="en-US" sz="1200" spc="-30" dirty="0">
                <a:solidFill>
                  <a:srgbClr val="003764"/>
                </a:solidFill>
                <a:latin typeface="Lato" panose="020F0502020204030203" pitchFamily="34" charset="0"/>
                <a:ea typeface="Lato" panose="020F0502020204030203" pitchFamily="34" charset="0"/>
                <a:cs typeface="Lato" panose="020F0502020204030203" pitchFamily="34" charset="0"/>
              </a:rPr>
              <a:t>Retired Workers and Dependents</a:t>
            </a:r>
          </a:p>
          <a:p>
            <a:pPr algn="r">
              <a:lnSpc>
                <a:spcPts val="1408"/>
              </a:lnSpc>
              <a:spcAft>
                <a:spcPts val="650"/>
              </a:spcAft>
            </a:pPr>
            <a:r>
              <a:rPr lang="en-US" sz="1200" dirty="0">
                <a:solidFill>
                  <a:srgbClr val="53585A"/>
                </a:solidFill>
                <a:latin typeface="Lato" panose="020F0502020204030203" pitchFamily="34" charset="0"/>
                <a:ea typeface="Lato" panose="020F0502020204030203" pitchFamily="34" charset="0"/>
                <a:cs typeface="Lato" panose="020F0502020204030203" pitchFamily="34" charset="0"/>
              </a:rPr>
              <a:t>44,952,000</a:t>
            </a:r>
          </a:p>
        </p:txBody>
      </p:sp>
      <p:sp>
        <p:nvSpPr>
          <p:cNvPr id="14" name="TextBox 13">
            <a:extLst>
              <a:ext uri="{FF2B5EF4-FFF2-40B4-BE49-F238E27FC236}">
                <a16:creationId xmlns:a16="http://schemas.microsoft.com/office/drawing/2014/main" id="{DC90DA0B-B997-2F4E-8796-B4E04637BEA0}"/>
              </a:ext>
            </a:extLst>
          </p:cNvPr>
          <p:cNvSpPr txBox="1"/>
          <p:nvPr/>
        </p:nvSpPr>
        <p:spPr>
          <a:xfrm>
            <a:off x="1734826" y="3978058"/>
            <a:ext cx="2068799" cy="492443"/>
          </a:xfrm>
          <a:prstGeom prst="rect">
            <a:avLst/>
          </a:prstGeom>
          <a:noFill/>
        </p:spPr>
        <p:txBody>
          <a:bodyPr wrap="square" lIns="0" tIns="0" rIns="0" bIns="0" rtlCol="0">
            <a:spAutoFit/>
          </a:bodyPr>
          <a:lstStyle/>
          <a:p>
            <a:pPr algn="r"/>
            <a:r>
              <a:rPr lang="en-US" sz="3200" spc="-30" dirty="0">
                <a:solidFill>
                  <a:srgbClr val="003764"/>
                </a:solidFill>
                <a:latin typeface="Playfair Display" pitchFamily="2" charset="77"/>
                <a:ea typeface="Lato" panose="020F0502020204030203" pitchFamily="34" charset="0"/>
                <a:cs typeface="Lato" panose="020F0502020204030203" pitchFamily="34" charset="0"/>
              </a:rPr>
              <a:t>73%</a:t>
            </a:r>
          </a:p>
        </p:txBody>
      </p:sp>
      <p:cxnSp>
        <p:nvCxnSpPr>
          <p:cNvPr id="15" name="Straight Connector 14">
            <a:extLst>
              <a:ext uri="{FF2B5EF4-FFF2-40B4-BE49-F238E27FC236}">
                <a16:creationId xmlns:a16="http://schemas.microsoft.com/office/drawing/2014/main" id="{362F9A45-B481-7B41-B4A0-BAF5E9224013}"/>
              </a:ext>
            </a:extLst>
          </p:cNvPr>
          <p:cNvCxnSpPr/>
          <p:nvPr/>
        </p:nvCxnSpPr>
        <p:spPr>
          <a:xfrm>
            <a:off x="4001510" y="4228228"/>
            <a:ext cx="668138" cy="0"/>
          </a:xfrm>
          <a:prstGeom prst="line">
            <a:avLst/>
          </a:prstGeom>
          <a:ln w="9525">
            <a:solidFill>
              <a:srgbClr val="53585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0D0279-2411-E648-BB78-FD9579562DA4}"/>
              </a:ext>
            </a:extLst>
          </p:cNvPr>
          <p:cNvCxnSpPr/>
          <p:nvPr/>
        </p:nvCxnSpPr>
        <p:spPr>
          <a:xfrm>
            <a:off x="7293191" y="4595995"/>
            <a:ext cx="809873" cy="0"/>
          </a:xfrm>
          <a:prstGeom prst="line">
            <a:avLst/>
          </a:prstGeom>
          <a:ln w="9525">
            <a:solidFill>
              <a:srgbClr val="53585A"/>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E419302-9605-FA4D-94F2-08400749A809}"/>
              </a:ext>
            </a:extLst>
          </p:cNvPr>
          <p:cNvSpPr txBox="1"/>
          <p:nvPr/>
        </p:nvSpPr>
        <p:spPr>
          <a:xfrm>
            <a:off x="8301058" y="4736488"/>
            <a:ext cx="1925294" cy="548868"/>
          </a:xfrm>
          <a:prstGeom prst="rect">
            <a:avLst/>
          </a:prstGeom>
          <a:noFill/>
        </p:spPr>
        <p:txBody>
          <a:bodyPr wrap="square" lIns="0" tIns="0" rIns="0" bIns="0" rtlCol="0">
            <a:spAutoFit/>
          </a:bodyPr>
          <a:lstStyle/>
          <a:p>
            <a:r>
              <a:rPr lang="en-US" sz="1200" spc="-30" dirty="0">
                <a:solidFill>
                  <a:srgbClr val="003764"/>
                </a:solidFill>
                <a:latin typeface="Lato" panose="020F0502020204030203" pitchFamily="34" charset="0"/>
                <a:ea typeface="Lato" panose="020F0502020204030203" pitchFamily="34" charset="0"/>
                <a:cs typeface="Lato" panose="020F0502020204030203" pitchFamily="34" charset="0"/>
              </a:rPr>
              <a:t>Disabled Workers and Dependents</a:t>
            </a:r>
          </a:p>
          <a:p>
            <a:pPr>
              <a:lnSpc>
                <a:spcPts val="1408"/>
              </a:lnSpc>
              <a:spcAft>
                <a:spcPts val="650"/>
              </a:spcAft>
            </a:pPr>
            <a:r>
              <a:rPr lang="en-US" sz="1200" dirty="0">
                <a:solidFill>
                  <a:srgbClr val="53585A"/>
                </a:solidFill>
                <a:latin typeface="Lato" panose="020F0502020204030203" pitchFamily="34" charset="0"/>
                <a:ea typeface="Lato" panose="020F0502020204030203" pitchFamily="34" charset="0"/>
                <a:cs typeface="Lato" panose="020F0502020204030203" pitchFamily="34" charset="0"/>
              </a:rPr>
              <a:t>10,515,000</a:t>
            </a:r>
          </a:p>
        </p:txBody>
      </p:sp>
      <p:sp>
        <p:nvSpPr>
          <p:cNvPr id="18" name="TextBox 17">
            <a:extLst>
              <a:ext uri="{FF2B5EF4-FFF2-40B4-BE49-F238E27FC236}">
                <a16:creationId xmlns:a16="http://schemas.microsoft.com/office/drawing/2014/main" id="{881057C4-305F-1B4D-B28A-D72E62223EDD}"/>
              </a:ext>
            </a:extLst>
          </p:cNvPr>
          <p:cNvSpPr txBox="1"/>
          <p:nvPr/>
        </p:nvSpPr>
        <p:spPr>
          <a:xfrm>
            <a:off x="8301057" y="4228228"/>
            <a:ext cx="2068799" cy="492443"/>
          </a:xfrm>
          <a:prstGeom prst="rect">
            <a:avLst/>
          </a:prstGeom>
          <a:noFill/>
        </p:spPr>
        <p:txBody>
          <a:bodyPr wrap="square" lIns="0" tIns="0" rIns="0" bIns="0" rtlCol="0">
            <a:spAutoFit/>
          </a:bodyPr>
          <a:lstStyle/>
          <a:p>
            <a:r>
              <a:rPr lang="en-US" sz="3200" spc="-30" dirty="0">
                <a:solidFill>
                  <a:srgbClr val="003764"/>
                </a:solidFill>
                <a:latin typeface="Playfair Display" pitchFamily="2" charset="77"/>
                <a:ea typeface="Lato" panose="020F0502020204030203" pitchFamily="34" charset="0"/>
                <a:cs typeface="Lato" panose="020F0502020204030203" pitchFamily="34" charset="0"/>
              </a:rPr>
              <a:t>17%</a:t>
            </a:r>
          </a:p>
        </p:txBody>
      </p:sp>
      <p:sp>
        <p:nvSpPr>
          <p:cNvPr id="19" name="TextBox 18">
            <a:extLst>
              <a:ext uri="{FF2B5EF4-FFF2-40B4-BE49-F238E27FC236}">
                <a16:creationId xmlns:a16="http://schemas.microsoft.com/office/drawing/2014/main" id="{593CDFB1-F389-0C43-B3FF-2F30BE732B95}"/>
              </a:ext>
            </a:extLst>
          </p:cNvPr>
          <p:cNvSpPr txBox="1"/>
          <p:nvPr/>
        </p:nvSpPr>
        <p:spPr>
          <a:xfrm>
            <a:off x="1822144" y="2923709"/>
            <a:ext cx="1981481" cy="364202"/>
          </a:xfrm>
          <a:prstGeom prst="rect">
            <a:avLst/>
          </a:prstGeom>
          <a:noFill/>
        </p:spPr>
        <p:txBody>
          <a:bodyPr wrap="square" lIns="0" tIns="0" rIns="0" bIns="0" rtlCol="0">
            <a:spAutoFit/>
          </a:bodyPr>
          <a:lstStyle/>
          <a:p>
            <a:pPr algn="r"/>
            <a:r>
              <a:rPr lang="en-US" sz="1200" spc="-30" dirty="0">
                <a:solidFill>
                  <a:srgbClr val="003764"/>
                </a:solidFill>
                <a:latin typeface="Lato" panose="020F0502020204030203" pitchFamily="34" charset="0"/>
                <a:ea typeface="Lato" panose="020F0502020204030203" pitchFamily="34" charset="0"/>
                <a:cs typeface="Lato" panose="020F0502020204030203" pitchFamily="34" charset="0"/>
              </a:rPr>
              <a:t>Children of Deceased Workers</a:t>
            </a:r>
          </a:p>
          <a:p>
            <a:pPr algn="r">
              <a:lnSpc>
                <a:spcPts val="1408"/>
              </a:lnSpc>
              <a:spcAft>
                <a:spcPts val="650"/>
              </a:spcAft>
            </a:pPr>
            <a:r>
              <a:rPr lang="en-US" sz="1200" dirty="0">
                <a:solidFill>
                  <a:srgbClr val="53585A"/>
                </a:solidFill>
                <a:latin typeface="Lato" panose="020F0502020204030203" pitchFamily="34" charset="0"/>
                <a:ea typeface="Lato" panose="020F0502020204030203" pitchFamily="34" charset="0"/>
                <a:cs typeface="Lato" panose="020F0502020204030203" pitchFamily="34" charset="0"/>
              </a:rPr>
              <a:t>1,901,000</a:t>
            </a:r>
          </a:p>
        </p:txBody>
      </p:sp>
      <p:sp>
        <p:nvSpPr>
          <p:cNvPr id="20" name="TextBox 19">
            <a:extLst>
              <a:ext uri="{FF2B5EF4-FFF2-40B4-BE49-F238E27FC236}">
                <a16:creationId xmlns:a16="http://schemas.microsoft.com/office/drawing/2014/main" id="{8480CCAD-FAA3-AC43-92B9-4F70DFBEE88B}"/>
              </a:ext>
            </a:extLst>
          </p:cNvPr>
          <p:cNvSpPr txBox="1"/>
          <p:nvPr/>
        </p:nvSpPr>
        <p:spPr>
          <a:xfrm>
            <a:off x="1734826" y="2415449"/>
            <a:ext cx="2068799" cy="492443"/>
          </a:xfrm>
          <a:prstGeom prst="rect">
            <a:avLst/>
          </a:prstGeom>
          <a:noFill/>
        </p:spPr>
        <p:txBody>
          <a:bodyPr wrap="square" lIns="0" tIns="0" rIns="0" bIns="0" rtlCol="0">
            <a:spAutoFit/>
          </a:bodyPr>
          <a:lstStyle/>
          <a:p>
            <a:pPr algn="r"/>
            <a:r>
              <a:rPr lang="en-US" sz="3200" spc="-30" dirty="0">
                <a:solidFill>
                  <a:srgbClr val="003764"/>
                </a:solidFill>
                <a:latin typeface="Playfair Display" pitchFamily="2" charset="77"/>
                <a:ea typeface="Lato" panose="020F0502020204030203" pitchFamily="34" charset="0"/>
                <a:cs typeface="Lato" panose="020F0502020204030203" pitchFamily="34" charset="0"/>
              </a:rPr>
              <a:t>3%</a:t>
            </a:r>
          </a:p>
        </p:txBody>
      </p:sp>
      <p:cxnSp>
        <p:nvCxnSpPr>
          <p:cNvPr id="21" name="Straight Connector 20">
            <a:extLst>
              <a:ext uri="{FF2B5EF4-FFF2-40B4-BE49-F238E27FC236}">
                <a16:creationId xmlns:a16="http://schemas.microsoft.com/office/drawing/2014/main" id="{D53D3C03-1CE7-C74F-80D6-39678C2CF43C}"/>
              </a:ext>
            </a:extLst>
          </p:cNvPr>
          <p:cNvCxnSpPr>
            <a:cxnSpLocks/>
          </p:cNvCxnSpPr>
          <p:nvPr/>
        </p:nvCxnSpPr>
        <p:spPr>
          <a:xfrm>
            <a:off x="4001509" y="2732759"/>
            <a:ext cx="1534654" cy="0"/>
          </a:xfrm>
          <a:prstGeom prst="line">
            <a:avLst/>
          </a:prstGeom>
          <a:ln w="9525">
            <a:solidFill>
              <a:srgbClr val="53585A"/>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47875A-3936-4B4A-9CE1-5AF963D64192}"/>
              </a:ext>
            </a:extLst>
          </p:cNvPr>
          <p:cNvSpPr txBox="1"/>
          <p:nvPr/>
        </p:nvSpPr>
        <p:spPr>
          <a:xfrm>
            <a:off x="5306782" y="3822411"/>
            <a:ext cx="1491109" cy="448841"/>
          </a:xfrm>
          <a:prstGeom prst="rect">
            <a:avLst/>
          </a:prstGeom>
          <a:noFill/>
        </p:spPr>
        <p:txBody>
          <a:bodyPr wrap="square" lIns="0" tIns="0" rIns="0" bIns="0" rtlCol="0">
            <a:spAutoFit/>
          </a:bodyPr>
          <a:lstStyle/>
          <a:p>
            <a:pPr algn="ctr">
              <a:lnSpc>
                <a:spcPts val="1408"/>
              </a:lnSpc>
              <a:spcAft>
                <a:spcPts val="650"/>
              </a:spcAft>
            </a:pPr>
            <a:r>
              <a:rPr lang="en-US" sz="1400" dirty="0">
                <a:solidFill>
                  <a:srgbClr val="53585A"/>
                </a:solidFill>
                <a:latin typeface="Lato" panose="020F0502020204030203" pitchFamily="34" charset="0"/>
                <a:ea typeface="Lato" panose="020F0502020204030203" pitchFamily="34" charset="0"/>
                <a:cs typeface="Lato" panose="020F0502020204030203" pitchFamily="34" charset="0"/>
              </a:rPr>
              <a:t>61,480,000</a:t>
            </a:r>
          </a:p>
          <a:p>
            <a:pPr algn="ctr">
              <a:lnSpc>
                <a:spcPts val="1408"/>
              </a:lnSpc>
              <a:spcAft>
                <a:spcPts val="650"/>
              </a:spcAft>
            </a:pPr>
            <a:r>
              <a:rPr lang="en-US" sz="1400" dirty="0">
                <a:solidFill>
                  <a:srgbClr val="53585A"/>
                </a:solidFill>
                <a:latin typeface="Lato" panose="020F0502020204030203" pitchFamily="34" charset="0"/>
                <a:ea typeface="Lato" panose="020F0502020204030203" pitchFamily="34" charset="0"/>
                <a:cs typeface="Lato" panose="020F0502020204030203" pitchFamily="34" charset="0"/>
              </a:rPr>
              <a:t>June 2018</a:t>
            </a:r>
          </a:p>
        </p:txBody>
      </p:sp>
      <p:sp>
        <p:nvSpPr>
          <p:cNvPr id="23" name="TextBox 22">
            <a:extLst>
              <a:ext uri="{FF2B5EF4-FFF2-40B4-BE49-F238E27FC236}">
                <a16:creationId xmlns:a16="http://schemas.microsoft.com/office/drawing/2014/main" id="{B2DDC34E-1AF0-9342-B09B-1986FF00B6F7}"/>
              </a:ext>
            </a:extLst>
          </p:cNvPr>
          <p:cNvSpPr txBox="1"/>
          <p:nvPr/>
        </p:nvSpPr>
        <p:spPr>
          <a:xfrm>
            <a:off x="5213912" y="3566749"/>
            <a:ext cx="1676848" cy="229037"/>
          </a:xfrm>
          <a:prstGeom prst="rect">
            <a:avLst/>
          </a:prstGeom>
          <a:noFill/>
        </p:spPr>
        <p:txBody>
          <a:bodyPr wrap="square" lIns="0" tIns="0" rIns="0" bIns="0" rtlCol="0">
            <a:spAutoFit/>
          </a:bodyPr>
          <a:lstStyle/>
          <a:p>
            <a:pPr algn="ctr">
              <a:lnSpc>
                <a:spcPts val="1733"/>
              </a:lnSpc>
            </a:pPr>
            <a:r>
              <a:rPr lang="en-US" b="1" spc="-30" dirty="0">
                <a:solidFill>
                  <a:srgbClr val="003764"/>
                </a:solidFill>
                <a:latin typeface="Lato" panose="020F0502020204030203" pitchFamily="34" charset="0"/>
                <a:ea typeface="Lato" panose="020F0502020204030203" pitchFamily="34" charset="0"/>
                <a:cs typeface="Lato" panose="020F0502020204030203" pitchFamily="34" charset="0"/>
              </a:rPr>
              <a:t>Beneficiaries</a:t>
            </a:r>
            <a:endParaRPr lang="en-US" sz="2400" b="1" spc="-30" dirty="0">
              <a:solidFill>
                <a:srgbClr val="003764"/>
              </a:solidFill>
              <a:latin typeface="Lato" panose="020F0502020204030203" pitchFamily="34" charset="0"/>
              <a:ea typeface="Lato" panose="020F0502020204030203" pitchFamily="34" charset="0"/>
              <a:cs typeface="Lato" panose="020F0502020204030203" pitchFamily="34" charset="0"/>
            </a:endParaRPr>
          </a:p>
        </p:txBody>
      </p:sp>
      <p:sp>
        <p:nvSpPr>
          <p:cNvPr id="24" name="Text Placeholder 2">
            <a:extLst>
              <a:ext uri="{FF2B5EF4-FFF2-40B4-BE49-F238E27FC236}">
                <a16:creationId xmlns:a16="http://schemas.microsoft.com/office/drawing/2014/main" id="{AB3FF312-397D-744B-B626-35FA70D532E0}"/>
              </a:ext>
            </a:extLst>
          </p:cNvPr>
          <p:cNvSpPr txBox="1">
            <a:spLocks/>
          </p:cNvSpPr>
          <p:nvPr/>
        </p:nvSpPr>
        <p:spPr>
          <a:xfrm>
            <a:off x="632886" y="1490052"/>
            <a:ext cx="11072017"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About 61 Million people collect Social Security Benefits each month, which is roughly 1 in 5 people in the U.S. </a:t>
            </a:r>
          </a:p>
        </p:txBody>
      </p:sp>
      <p:sp>
        <p:nvSpPr>
          <p:cNvPr id="3" name="TextBox 24">
            <a:extLst>
              <a:ext uri="{FF2B5EF4-FFF2-40B4-BE49-F238E27FC236}">
                <a16:creationId xmlns:a16="http://schemas.microsoft.com/office/drawing/2014/main" id="{EE98C222-7B7D-314E-B6B8-DB5086B50BF5}"/>
              </a:ext>
            </a:extLst>
          </p:cNvPr>
          <p:cNvSpPr txBox="1"/>
          <p:nvPr/>
        </p:nvSpPr>
        <p:spPr>
          <a:xfrm>
            <a:off x="536843" y="6373467"/>
            <a:ext cx="1519647" cy="15388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sp>
        <p:nvSpPr>
          <p:cNvPr id="4" name="TextBox 25">
            <a:extLst>
              <a:ext uri="{FF2B5EF4-FFF2-40B4-BE49-F238E27FC236}">
                <a16:creationId xmlns:a16="http://schemas.microsoft.com/office/drawing/2014/main" id="{434A8851-3B4E-304C-A875-9E430F07A435}"/>
              </a:ext>
            </a:extLst>
          </p:cNvPr>
          <p:cNvSpPr txBox="1"/>
          <p:nvPr/>
        </p:nvSpPr>
        <p:spPr>
          <a:xfrm>
            <a:off x="536843" y="5897124"/>
            <a:ext cx="10804612"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50" dirty="0">
                <a:solidFill>
                  <a:srgbClr val="7D7E7F"/>
                </a:solidFill>
                <a:latin typeface="Lato" panose="020F0502020204030203" pitchFamily="34" charset="0"/>
                <a:ea typeface="Lato" panose="020F0502020204030203" pitchFamily="34" charset="0"/>
                <a:cs typeface="Lato" panose="020F0502020204030203" pitchFamily="34" charset="0"/>
              </a:rPr>
              <a:t>The law governing benefit amounts may change because, by 2034, the payroll taxes collected will be enough to pay only about 79% of scheduled benefits.  </a:t>
            </a:r>
          </a:p>
        </p:txBody>
      </p:sp>
      <p:graphicFrame>
        <p:nvGraphicFramePr>
          <p:cNvPr id="6" name="Chart 5">
            <a:extLst>
              <a:ext uri="{FF2B5EF4-FFF2-40B4-BE49-F238E27FC236}">
                <a16:creationId xmlns:a16="http://schemas.microsoft.com/office/drawing/2014/main" id="{2C00906B-9765-7A45-9E36-3AE729C508BE}"/>
              </a:ext>
            </a:extLst>
          </p:cNvPr>
          <p:cNvGraphicFramePr/>
          <p:nvPr>
            <p:extLst>
              <p:ext uri="{D42A27DB-BD31-4B8C-83A1-F6EECF244321}">
                <p14:modId xmlns:p14="http://schemas.microsoft.com/office/powerpoint/2010/main" val="3036680889"/>
              </p:ext>
            </p:extLst>
          </p:nvPr>
        </p:nvGraphicFramePr>
        <p:xfrm>
          <a:off x="4427784" y="2455894"/>
          <a:ext cx="3336431" cy="2849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085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AD1919-DBE6-85C4-6025-66A6321B622A}"/>
              </a:ext>
            </a:extLst>
          </p:cNvPr>
          <p:cNvSpPr>
            <a:spLocks noGrp="1"/>
          </p:cNvSpPr>
          <p:nvPr>
            <p:ph type="title"/>
          </p:nvPr>
        </p:nvSpPr>
        <p:spPr>
          <a:xfrm>
            <a:off x="7025533" y="1092907"/>
            <a:ext cx="3916788" cy="984885"/>
          </a:xfrm>
        </p:spPr>
        <p:txBody>
          <a:bodyPr/>
          <a:lstStyle/>
          <a:p>
            <a:r>
              <a:rPr lang="en-US" dirty="0"/>
              <a:t>What Social Security is Not</a:t>
            </a:r>
          </a:p>
        </p:txBody>
      </p:sp>
      <p:sp>
        <p:nvSpPr>
          <p:cNvPr id="5" name="TextBox 4">
            <a:extLst>
              <a:ext uri="{FF2B5EF4-FFF2-40B4-BE49-F238E27FC236}">
                <a16:creationId xmlns:a16="http://schemas.microsoft.com/office/drawing/2014/main" id="{3D719813-4F07-C940-91CE-2414A55E76C4}"/>
              </a:ext>
            </a:extLst>
          </p:cNvPr>
          <p:cNvSpPr txBox="1"/>
          <p:nvPr/>
        </p:nvSpPr>
        <p:spPr>
          <a:xfrm>
            <a:off x="7025533" y="2422314"/>
            <a:ext cx="3427449" cy="1292662"/>
          </a:xfrm>
          <a:prstGeom prst="rect">
            <a:avLst/>
          </a:prstGeom>
          <a:noFill/>
        </p:spPr>
        <p:txBody>
          <a:bodyPr wrap="square" lIns="0" tIns="0" rIns="0" bIns="0" rtlCol="0">
            <a:spAutoFit/>
          </a:bodyPr>
          <a:lstStyle/>
          <a:p>
            <a:pPr>
              <a:spcAft>
                <a:spcPts val="1250"/>
              </a:spcAft>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Social Security is an insurance program, providing U.S. citizens with financial protection. It is a foundation for a secure retirement, but its purpose is not to provide complete financial support or to represent a total retirement package.  Most will need to also rely on other savings and investments. </a:t>
            </a:r>
          </a:p>
        </p:txBody>
      </p:sp>
      <p:pic>
        <p:nvPicPr>
          <p:cNvPr id="1026" name="Picture 2">
            <a:extLst>
              <a:ext uri="{FF2B5EF4-FFF2-40B4-BE49-F238E27FC236}">
                <a16:creationId xmlns:a16="http://schemas.microsoft.com/office/drawing/2014/main" id="{81391D3C-5A4A-DB4D-BAFE-31F304705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67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1441278"/>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5" name="object 5"/>
          <p:cNvSpPr txBox="1"/>
          <p:nvPr/>
        </p:nvSpPr>
        <p:spPr>
          <a:xfrm>
            <a:off x="5972171" y="1752600"/>
            <a:ext cx="4993390" cy="2486002"/>
          </a:xfrm>
          <a:prstGeom prst="rect">
            <a:avLst/>
          </a:prstGeom>
        </p:spPr>
        <p:txBody>
          <a:bodyPr vert="horz" wrap="square" lIns="0" tIns="13335" rIns="0" bIns="0" rtlCol="0">
            <a:spAutoFit/>
          </a:bodyPr>
          <a:lstStyle/>
          <a:p>
            <a:pPr marL="184150" marR="5080" indent="-171450">
              <a:lnSpc>
                <a:spcPct val="99400"/>
              </a:lnSpc>
              <a:spcAft>
                <a:spcPts val="1200"/>
              </a:spcAft>
              <a:buClr>
                <a:srgbClr val="A12B2A"/>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Social Security taxes, for most, are withheld from your paycheck.  They are part of the Federal Insurance Contributions Act (FICA) ​</a:t>
            </a:r>
          </a:p>
          <a:p>
            <a:pPr marL="184150" marR="5080" indent="-171450">
              <a:lnSpc>
                <a:spcPct val="99400"/>
              </a:lnSpc>
              <a:spcAft>
                <a:spcPts val="1200"/>
              </a:spcAft>
              <a:buClr>
                <a:srgbClr val="A12B2A"/>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FICA payroll taxes are, in most cases, shared and paid equally by the employee and employer  (A total of 6.2% Social Security (up to $127,200 of your earnings) and 1.45%  Medicare (all earnings) = 7.65%.)​</a:t>
            </a:r>
          </a:p>
          <a:p>
            <a:pPr marL="184150" marR="5080" indent="-171450">
              <a:lnSpc>
                <a:spcPct val="99400"/>
              </a:lnSpc>
              <a:spcAft>
                <a:spcPts val="1200"/>
              </a:spcAft>
              <a:buClr>
                <a:srgbClr val="A12B2A"/>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Eligibility is determined by Social Security “Credits” you have accumulated over your working life and by your age when you file for benefits​</a:t>
            </a:r>
          </a:p>
          <a:p>
            <a:pPr marL="184150" marR="5080" indent="-171450">
              <a:lnSpc>
                <a:spcPct val="99400"/>
              </a:lnSpc>
              <a:spcAft>
                <a:spcPts val="1200"/>
              </a:spcAft>
              <a:buClr>
                <a:srgbClr val="A12B2A"/>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Credits are earned by working.  The maximum credits you are able to earn per year is 4.</a:t>
            </a: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8" name="object 8"/>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9</a:t>
            </a:fld>
            <a:endParaRPr spc="-25"/>
          </a:p>
        </p:txBody>
      </p:sp>
      <p:sp>
        <p:nvSpPr>
          <p:cNvPr id="3" name="object 4">
            <a:extLst>
              <a:ext uri="{FF2B5EF4-FFF2-40B4-BE49-F238E27FC236}">
                <a16:creationId xmlns:a16="http://schemas.microsoft.com/office/drawing/2014/main" id="{F0EF1C54-0754-DE24-DA19-E547A3EDBD7D}"/>
              </a:ext>
            </a:extLst>
          </p:cNvPr>
          <p:cNvSpPr txBox="1">
            <a:spLocks noGrp="1"/>
          </p:cNvSpPr>
          <p:nvPr>
            <p:ph type="title"/>
          </p:nvPr>
        </p:nvSpPr>
        <p:spPr>
          <a:xfrm>
            <a:off x="620185" y="1194722"/>
            <a:ext cx="3951815" cy="2162643"/>
          </a:xfrm>
          <a:prstGeom prst="rect">
            <a:avLst/>
          </a:prstGeom>
        </p:spPr>
        <p:txBody>
          <a:bodyPr vert="horz" wrap="square" lIns="0" tIns="351028" rIns="0" bIns="0" rtlCol="0">
            <a:spAutoFit/>
          </a:bodyPr>
          <a:lstStyle/>
          <a:p>
            <a:pPr marL="12700">
              <a:lnSpc>
                <a:spcPts val="4700"/>
              </a:lnSpc>
            </a:pPr>
            <a:r>
              <a:rPr lang="en-US" spc="-20" dirty="0"/>
              <a:t>How Do I Become Eligible for Benefits?</a:t>
            </a:r>
            <a:endParaRPr sz="1600" dirty="0">
              <a:solidFill>
                <a:srgbClr val="A12B2A"/>
              </a:solidFill>
              <a:latin typeface="Lato" panose="020F0502020204030203" pitchFamily="34" charset="0"/>
              <a:cs typeface="Lato" panose="020F0502020204030203" pitchFamily="34" charset="0"/>
            </a:endParaRPr>
          </a:p>
        </p:txBody>
      </p:sp>
      <p:sp>
        <p:nvSpPr>
          <p:cNvPr id="12" name="TextBox 5">
            <a:extLst>
              <a:ext uri="{FF2B5EF4-FFF2-40B4-BE49-F238E27FC236}">
                <a16:creationId xmlns:a16="http://schemas.microsoft.com/office/drawing/2014/main" id="{9B65026A-4D51-CF43-B857-4BCDEFCC76B9}"/>
              </a:ext>
            </a:extLst>
          </p:cNvPr>
          <p:cNvSpPr txBox="1"/>
          <p:nvPr/>
        </p:nvSpPr>
        <p:spPr>
          <a:xfrm>
            <a:off x="544564" y="5895380"/>
            <a:ext cx="1344919" cy="1384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spc="-50" dirty="0">
                <a:solidFill>
                  <a:srgbClr val="7D7E7F"/>
                </a:solidFill>
                <a:latin typeface="Lato" panose="020F0502020204030203" pitchFamily="34" charset="0"/>
                <a:ea typeface="Lato" panose="020F0502020204030203" pitchFamily="34" charset="0"/>
                <a:cs typeface="Lato" panose="020F0502020204030203" pitchFamily="34" charset="0"/>
              </a:rPr>
              <a:t>Source:  https://www.ssa.gov </a:t>
            </a:r>
          </a:p>
        </p:txBody>
      </p:sp>
      <p:pic>
        <p:nvPicPr>
          <p:cNvPr id="6" name="Picture 5" descr="A black background with blue and red text&#10;&#10;Description automatically generated">
            <a:extLst>
              <a:ext uri="{FF2B5EF4-FFF2-40B4-BE49-F238E27FC236}">
                <a16:creationId xmlns:a16="http://schemas.microsoft.com/office/drawing/2014/main" id="{14AB590A-B535-70F4-4D2B-AD97D7696B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23" y="6019800"/>
            <a:ext cx="1871565" cy="67209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f82950-f9ba-460d-8766-e8c14c45838e" xsi:nil="true"/>
    <lcf76f155ced4ddcb4097134ff3c332f xmlns="451db25b-a47e-43f3-9955-5facb35653d3">
      <Terms xmlns="http://schemas.microsoft.com/office/infopath/2007/PartnerControls"/>
    </lcf76f155ced4ddcb4097134ff3c332f>
    <Thumbnail xmlns="451db25b-a47e-43f3-9955-5facb35653d3" xsi:nil="true"/>
    <F24_x002d_092_x0028_4_x002e_24_x0029_SafeHarbor xmlns="451db25b-a47e-43f3-9955-5facb35653d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B774E5527C99448222EAACE77B786F" ma:contentTypeVersion="16" ma:contentTypeDescription="Create a new document." ma:contentTypeScope="" ma:versionID="44785d41051d165f1c3ebfa5cbdcf537">
  <xsd:schema xmlns:xsd="http://www.w3.org/2001/XMLSchema" xmlns:xs="http://www.w3.org/2001/XMLSchema" xmlns:p="http://schemas.microsoft.com/office/2006/metadata/properties" xmlns:ns2="451db25b-a47e-43f3-9955-5facb35653d3" xmlns:ns3="e1f82950-f9ba-460d-8766-e8c14c45838e" targetNamespace="http://schemas.microsoft.com/office/2006/metadata/properties" ma:root="true" ma:fieldsID="591204a1645fab06bc7b6a67a631705f" ns2:_="" ns3:_="">
    <xsd:import namespace="451db25b-a47e-43f3-9955-5facb35653d3"/>
    <xsd:import namespace="e1f82950-f9ba-460d-8766-e8c14c4583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Thumbnail" minOccurs="0"/>
                <xsd:element ref="ns2:F24_x002d_092_x0028_4_x002e_24_x0029_SafeHarbo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db25b-a47e-43f3-9955-5facb35653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d1b181e-9a28-4aaa-8ec3-01a6f2e589d1"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Thumbnail" ma:index="20" nillable="true" ma:displayName="Thumbnail" ma:format="Thumbnail" ma:internalName="Thumbnail">
      <xsd:simpleType>
        <xsd:restriction base="dms:Unknown"/>
      </xsd:simpleType>
    </xsd:element>
    <xsd:element name="F24_x002d_092_x0028_4_x002e_24_x0029_SafeHarbor" ma:index="21" nillable="true" ma:displayName="F24-092(4.24) Safe Harbor" ma:format="Dropdown" ma:internalName="F24_x002d_092_x0028_4_x002e_24_x0029_SafeHarbo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f82950-f9ba-460d-8766-e8c14c45838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83eed7e-9273-42c7-af6d-1c88ae99c517}" ma:internalName="TaxCatchAll" ma:showField="CatchAllData" ma:web="e1f82950-f9ba-460d-8766-e8c14c45838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EC2C48-A0F3-450B-A938-B8F1A0AE06D8}">
  <ds:schemaRefs>
    <ds:schemaRef ds:uri="http://schemas.microsoft.com/office/2006/metadata/properties"/>
    <ds:schemaRef ds:uri="http://schemas.microsoft.com/office/infopath/2007/PartnerControls"/>
    <ds:schemaRef ds:uri="bf158b19-a92a-4e11-b51b-0895e7a06a8b"/>
    <ds:schemaRef ds:uri="e1f82950-f9ba-460d-8766-e8c14c45838e"/>
    <ds:schemaRef ds:uri="451db25b-a47e-43f3-9955-5facb35653d3"/>
  </ds:schemaRefs>
</ds:datastoreItem>
</file>

<file path=customXml/itemProps2.xml><?xml version="1.0" encoding="utf-8"?>
<ds:datastoreItem xmlns:ds="http://schemas.openxmlformats.org/officeDocument/2006/customXml" ds:itemID="{39C3CD04-B62B-4278-8918-3D8A1F275BF4}">
  <ds:schemaRefs>
    <ds:schemaRef ds:uri="http://schemas.microsoft.com/sharepoint/v3/contenttype/forms"/>
  </ds:schemaRefs>
</ds:datastoreItem>
</file>

<file path=customXml/itemProps3.xml><?xml version="1.0" encoding="utf-8"?>
<ds:datastoreItem xmlns:ds="http://schemas.openxmlformats.org/officeDocument/2006/customXml" ds:itemID="{C42AB53C-6667-43F6-94CF-53349EAA84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db25b-a47e-43f3-9955-5facb35653d3"/>
    <ds:schemaRef ds:uri="e1f82950-f9ba-460d-8766-e8c14c4583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9094</TotalTime>
  <Words>3925</Words>
  <Application>Microsoft Office PowerPoint</Application>
  <PresentationFormat>Widescreen</PresentationFormat>
  <Paragraphs>357</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 Regular</vt:lpstr>
      <vt:lpstr>Calibri</vt:lpstr>
      <vt:lpstr>Cambria</vt:lpstr>
      <vt:lpstr>Lato</vt:lpstr>
      <vt:lpstr>Lato Light</vt:lpstr>
      <vt:lpstr>Playfair Display</vt:lpstr>
      <vt:lpstr>Times New Roman</vt:lpstr>
      <vt:lpstr>Office Theme</vt:lpstr>
      <vt:lpstr>PowerPoint Presentation</vt:lpstr>
      <vt:lpstr>PowerPoint Presentation</vt:lpstr>
      <vt:lpstr>PowerPoint Presentation</vt:lpstr>
      <vt:lpstr>PowerPoint Presentation</vt:lpstr>
      <vt:lpstr>Disclosures</vt:lpstr>
      <vt:lpstr>What is Social Security?</vt:lpstr>
      <vt:lpstr>PowerPoint Presentation</vt:lpstr>
      <vt:lpstr>What Social Security is Not</vt:lpstr>
      <vt:lpstr>How Do I Become Eligible for Benefits?</vt:lpstr>
      <vt:lpstr>How Do I Become Eligible for Benefits?</vt:lpstr>
      <vt:lpstr>PowerPoint Presentation</vt:lpstr>
      <vt:lpstr>PowerPoint Presentation</vt:lpstr>
      <vt:lpstr>How Your Monthly is Determined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Security Resources</vt:lpstr>
      <vt:lpstr>Social Security Resources</vt:lpstr>
      <vt:lpstr>Disclosures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Presentation Name</dc:title>
  <dc:creator>Smith, Kara</dc:creator>
  <cp:lastModifiedBy>Courtney Brown</cp:lastModifiedBy>
  <cp:revision>10</cp:revision>
  <dcterms:created xsi:type="dcterms:W3CDTF">2023-02-17T17:38:21Z</dcterms:created>
  <dcterms:modified xsi:type="dcterms:W3CDTF">2024-11-15T21:23:04Z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2023-02-17T00:00:00Z</vt:filetime>
  </property>
  <property fmtid="{D5CDD505-2E9C-101B-9397-08002B2CF9AE}" pid="3" name="LastSaved">
    <vt:filetime>2023-02-17T00:00:00Z</vt:filetime>
  </property>
  <property fmtid="{D5CDD505-2E9C-101B-9397-08002B2CF9AE}" pid="4" name="Producer">
    <vt:lpwstr>macOS Version 11.7.4 (Build 20G1120) Quartz PDFContext</vt:lpwstr>
  </property>
  <property fmtid="{D5CDD505-2E9C-101B-9397-08002B2CF9AE}" pid="5" name="ContentTypeId">
    <vt:lpwstr>0x0101007CB774E5527C99448222EAACE77B786F</vt:lpwstr>
  </property>
  <property fmtid="{D5CDD505-2E9C-101B-9397-08002B2CF9AE}" pid="6" name="MediaServiceImageTags">
    <vt:lpwstr/>
  </property>
</Properties>
</file>